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2"/>
  </p:sldMasterIdLst>
  <p:notesMasterIdLst>
    <p:notesMasterId r:id="rId32"/>
  </p:notesMasterIdLst>
  <p:handoutMasterIdLst>
    <p:handoutMasterId r:id="rId33"/>
  </p:handoutMasterIdLst>
  <p:sldIdLst>
    <p:sldId id="256" r:id="rId3"/>
    <p:sldId id="257" r:id="rId4"/>
    <p:sldId id="274" r:id="rId5"/>
    <p:sldId id="258" r:id="rId6"/>
    <p:sldId id="273" r:id="rId7"/>
    <p:sldId id="275" r:id="rId8"/>
    <p:sldId id="270" r:id="rId9"/>
    <p:sldId id="272" r:id="rId10"/>
    <p:sldId id="282" r:id="rId11"/>
    <p:sldId id="276" r:id="rId12"/>
    <p:sldId id="277" r:id="rId13"/>
    <p:sldId id="278" r:id="rId14"/>
    <p:sldId id="283" r:id="rId15"/>
    <p:sldId id="284" r:id="rId16"/>
    <p:sldId id="279" r:id="rId17"/>
    <p:sldId id="285" r:id="rId18"/>
    <p:sldId id="280" r:id="rId19"/>
    <p:sldId id="281" r:id="rId20"/>
    <p:sldId id="286" r:id="rId21"/>
    <p:sldId id="287" r:id="rId22"/>
    <p:sldId id="288" r:id="rId23"/>
    <p:sldId id="265" r:id="rId24"/>
    <p:sldId id="266" r:id="rId25"/>
    <p:sldId id="268" r:id="rId26"/>
    <p:sldId id="269" r:id="rId27"/>
    <p:sldId id="290" r:id="rId28"/>
    <p:sldId id="291" r:id="rId29"/>
    <p:sldId id="289" r:id="rId30"/>
    <p:sldId id="292" r:id="rId31"/>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ta Fantoni" initials="AF"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CC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5604" autoAdjust="0"/>
  </p:normalViewPr>
  <p:slideViewPr>
    <p:cSldViewPr>
      <p:cViewPr varScale="1">
        <p:scale>
          <a:sx n="88" d="100"/>
          <a:sy n="88" d="100"/>
        </p:scale>
        <p:origin x="225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eaLnBrk="0" hangingPunct="0">
              <a:defRPr sz="1200">
                <a:latin typeface="Times New Roman" pitchFamily="18" charset="0"/>
              </a:defRPr>
            </a:lvl1pPr>
          </a:lstStyle>
          <a:p>
            <a:endParaRPr lang="en-US"/>
          </a:p>
        </p:txBody>
      </p:sp>
      <p:sp>
        <p:nvSpPr>
          <p:cNvPr id="15363" name="Rectangle 3"/>
          <p:cNvSpPr>
            <a:spLocks noGrp="1" noChangeArrowheads="1"/>
          </p:cNvSpPr>
          <p:nvPr>
            <p:ph type="dt" sz="quarter" idx="1"/>
          </p:nvPr>
        </p:nvSpPr>
        <p:spPr bwMode="auto">
          <a:xfrm>
            <a:off x="3979757" y="0"/>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algn="r" eaLnBrk="0" hangingPunct="0">
              <a:defRPr sz="1200">
                <a:latin typeface="Times New Roman" pitchFamily="18" charset="0"/>
              </a:defRPr>
            </a:lvl1pPr>
          </a:lstStyle>
          <a:p>
            <a:endParaRPr lang="en-US"/>
          </a:p>
        </p:txBody>
      </p:sp>
      <p:sp>
        <p:nvSpPr>
          <p:cNvPr id="15364" name="Rectangle 4"/>
          <p:cNvSpPr>
            <a:spLocks noGrp="1" noChangeArrowheads="1"/>
          </p:cNvSpPr>
          <p:nvPr>
            <p:ph type="ftr" sz="quarter" idx="2"/>
          </p:nvPr>
        </p:nvSpPr>
        <p:spPr bwMode="auto">
          <a:xfrm>
            <a:off x="0" y="8843645"/>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eaLnBrk="0" hangingPunct="0">
              <a:defRPr sz="1200">
                <a:latin typeface="Times New Roman" pitchFamily="18" charset="0"/>
              </a:defRPr>
            </a:lvl1pPr>
          </a:lstStyle>
          <a:p>
            <a:endParaRPr lang="en-US"/>
          </a:p>
        </p:txBody>
      </p:sp>
      <p:sp>
        <p:nvSpPr>
          <p:cNvPr id="15365" name="Rectangle 5"/>
          <p:cNvSpPr>
            <a:spLocks noGrp="1" noChangeArrowheads="1"/>
          </p:cNvSpPr>
          <p:nvPr>
            <p:ph type="sldNum" sz="quarter" idx="3"/>
          </p:nvPr>
        </p:nvSpPr>
        <p:spPr bwMode="auto">
          <a:xfrm>
            <a:off x="3979757" y="8843645"/>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algn="r" eaLnBrk="0" hangingPunct="0">
              <a:defRPr sz="1200">
                <a:latin typeface="Times New Roman" pitchFamily="18" charset="0"/>
              </a:defRPr>
            </a:lvl1pPr>
          </a:lstStyle>
          <a:p>
            <a:fld id="{F9A46B63-4FAD-448A-A556-02A5E3944259}" type="slidenum">
              <a:rPr lang="en-US"/>
              <a:pPr/>
              <a:t>‹#›</a:t>
            </a:fld>
            <a:endParaRPr lang="en-US"/>
          </a:p>
        </p:txBody>
      </p:sp>
    </p:spTree>
    <p:extLst>
      <p:ext uri="{BB962C8B-B14F-4D97-AF65-F5344CB8AC3E}">
        <p14:creationId xmlns:p14="http://schemas.microsoft.com/office/powerpoint/2010/main" val="2629345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eaLnBrk="0" hangingPunct="0">
              <a:defRPr sz="1200">
                <a:latin typeface="Times New Roman" pitchFamily="18" charset="0"/>
              </a:defRPr>
            </a:lvl1pPr>
          </a:lstStyle>
          <a:p>
            <a:endParaRPr lang="en-US"/>
          </a:p>
        </p:txBody>
      </p:sp>
      <p:sp>
        <p:nvSpPr>
          <p:cNvPr id="17411" name="Rectangle 3"/>
          <p:cNvSpPr>
            <a:spLocks noGrp="1" noChangeArrowheads="1"/>
          </p:cNvSpPr>
          <p:nvPr>
            <p:ph type="dt" idx="1"/>
          </p:nvPr>
        </p:nvSpPr>
        <p:spPr bwMode="auto">
          <a:xfrm>
            <a:off x="3979757" y="0"/>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algn="r" eaLnBrk="0" hangingPunct="0">
              <a:defRPr sz="1200">
                <a:latin typeface="Times New Roman" pitchFamily="18" charset="0"/>
              </a:defRPr>
            </a:lvl1pPr>
          </a:lstStyle>
          <a:p>
            <a:endParaRPr lang="en-US"/>
          </a:p>
        </p:txBody>
      </p:sp>
      <p:sp>
        <p:nvSpPr>
          <p:cNvPr id="17412"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936414" y="4421823"/>
            <a:ext cx="5150273" cy="418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4" name="Rectangle 6"/>
          <p:cNvSpPr>
            <a:spLocks noGrp="1" noChangeArrowheads="1"/>
          </p:cNvSpPr>
          <p:nvPr>
            <p:ph type="ftr" sz="quarter" idx="4"/>
          </p:nvPr>
        </p:nvSpPr>
        <p:spPr bwMode="auto">
          <a:xfrm>
            <a:off x="0" y="8843645"/>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eaLnBrk="0" hangingPunct="0">
              <a:defRPr sz="1200">
                <a:latin typeface="Times New Roman" pitchFamily="18" charset="0"/>
              </a:defRPr>
            </a:lvl1pPr>
          </a:lstStyle>
          <a:p>
            <a:endParaRPr lang="en-US"/>
          </a:p>
        </p:txBody>
      </p:sp>
      <p:sp>
        <p:nvSpPr>
          <p:cNvPr id="17415" name="Rectangle 7"/>
          <p:cNvSpPr>
            <a:spLocks noGrp="1" noChangeArrowheads="1"/>
          </p:cNvSpPr>
          <p:nvPr>
            <p:ph type="sldNum" sz="quarter" idx="5"/>
          </p:nvPr>
        </p:nvSpPr>
        <p:spPr bwMode="auto">
          <a:xfrm>
            <a:off x="3979757" y="8843645"/>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algn="r" eaLnBrk="0" hangingPunct="0">
              <a:defRPr sz="1200">
                <a:latin typeface="Times New Roman" pitchFamily="18" charset="0"/>
              </a:defRPr>
            </a:lvl1pPr>
          </a:lstStyle>
          <a:p>
            <a:fld id="{E7CAE20C-D77B-4EB7-AE52-E2B9CECD256E}" type="slidenum">
              <a:rPr lang="en-US"/>
              <a:pPr/>
              <a:t>‹#›</a:t>
            </a:fld>
            <a:endParaRPr lang="en-US"/>
          </a:p>
        </p:txBody>
      </p:sp>
    </p:spTree>
    <p:extLst>
      <p:ext uri="{BB962C8B-B14F-4D97-AF65-F5344CB8AC3E}">
        <p14:creationId xmlns:p14="http://schemas.microsoft.com/office/powerpoint/2010/main" val="20691992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mn-ea"/>
        <a:cs typeface="+mn-cs"/>
      </a:defRPr>
    </a:lvl1pPr>
    <a:lvl2pPr marL="457200" algn="l" rtl="0" fontAlgn="base">
      <a:spcBef>
        <a:spcPct val="30000"/>
      </a:spcBef>
      <a:spcAft>
        <a:spcPct val="0"/>
      </a:spcAft>
      <a:defRPr kumimoji="1" sz="1200" kern="1200">
        <a:solidFill>
          <a:schemeClr val="tx1"/>
        </a:solidFill>
        <a:latin typeface="Times New Roman" pitchFamily="18" charset="0"/>
        <a:ea typeface="+mn-ea"/>
        <a:cs typeface="+mn-cs"/>
      </a:defRPr>
    </a:lvl2pPr>
    <a:lvl3pPr marL="914400" algn="l" rtl="0" fontAlgn="base">
      <a:spcBef>
        <a:spcPct val="30000"/>
      </a:spcBef>
      <a:spcAft>
        <a:spcPct val="0"/>
      </a:spcAft>
      <a:defRPr kumimoji="1" sz="1200" kern="1200">
        <a:solidFill>
          <a:schemeClr val="tx1"/>
        </a:solidFill>
        <a:latin typeface="Times New Roman" pitchFamily="18" charset="0"/>
        <a:ea typeface="+mn-ea"/>
        <a:cs typeface="+mn-cs"/>
      </a:defRPr>
    </a:lvl3pPr>
    <a:lvl4pPr marL="1371600" algn="l" rtl="0" fontAlgn="base">
      <a:spcBef>
        <a:spcPct val="30000"/>
      </a:spcBef>
      <a:spcAft>
        <a:spcPct val="0"/>
      </a:spcAft>
      <a:defRPr kumimoji="1" sz="1200" kern="1200">
        <a:solidFill>
          <a:schemeClr val="tx1"/>
        </a:solidFill>
        <a:latin typeface="Times New Roman" pitchFamily="18" charset="0"/>
        <a:ea typeface="+mn-ea"/>
        <a:cs typeface="+mn-cs"/>
      </a:defRPr>
    </a:lvl4pPr>
    <a:lvl5pPr marL="1828800" algn="l" rtl="0" fontAlgn="base">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CAE20C-D77B-4EB7-AE52-E2B9CECD256E}" type="slidenum">
              <a:rPr lang="en-US" smtClean="0"/>
              <a:pPr/>
              <a:t>1</a:t>
            </a:fld>
            <a:endParaRPr lang="en-US"/>
          </a:p>
        </p:txBody>
      </p:sp>
    </p:spTree>
    <p:extLst>
      <p:ext uri="{BB962C8B-B14F-4D97-AF65-F5344CB8AC3E}">
        <p14:creationId xmlns:p14="http://schemas.microsoft.com/office/powerpoint/2010/main" val="241308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300" b="1" dirty="0" err="1"/>
              <a:t>Automonic</a:t>
            </a:r>
            <a:r>
              <a:rPr lang="en-US" dirty="0" smtClean="0"/>
              <a:t> Nervous System-</a:t>
            </a:r>
            <a:r>
              <a:rPr lang="en-US" baseline="0" dirty="0" smtClean="0"/>
              <a:t> Involuntary.  Couldn’t control it if you wanted to. </a:t>
            </a:r>
            <a:r>
              <a:rPr lang="en-US" baseline="0" dirty="0" smtClean="0"/>
              <a:t> IE Lungs, digestive system, kidneys.</a:t>
            </a:r>
            <a:endParaRPr lang="en-US" baseline="0" dirty="0" smtClean="0"/>
          </a:p>
          <a:p>
            <a:endParaRPr lang="en-US" baseline="0" dirty="0" smtClean="0"/>
          </a:p>
          <a:p>
            <a:r>
              <a:rPr lang="en-US" baseline="0" dirty="0" smtClean="0"/>
              <a:t>Spinal cord is the </a:t>
            </a:r>
            <a:r>
              <a:rPr lang="en-US" baseline="0" dirty="0" smtClean="0"/>
              <a:t>extension </a:t>
            </a:r>
            <a:r>
              <a:rPr lang="en-US" baseline="0" dirty="0" smtClean="0"/>
              <a:t>of the brain. Carries messages from the brain to the rest of the body. </a:t>
            </a:r>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10</a:t>
            </a:fld>
            <a:endParaRPr lang="en-US"/>
          </a:p>
        </p:txBody>
      </p:sp>
    </p:spTree>
    <p:extLst>
      <p:ext uri="{BB962C8B-B14F-4D97-AF65-F5344CB8AC3E}">
        <p14:creationId xmlns:p14="http://schemas.microsoft.com/office/powerpoint/2010/main" val="113670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CAE20C-D77B-4EB7-AE52-E2B9CECD256E}" type="slidenum">
              <a:rPr lang="en-US" smtClean="0"/>
              <a:pPr/>
              <a:t>11</a:t>
            </a:fld>
            <a:endParaRPr lang="en-US"/>
          </a:p>
        </p:txBody>
      </p:sp>
    </p:spTree>
    <p:extLst>
      <p:ext uri="{BB962C8B-B14F-4D97-AF65-F5344CB8AC3E}">
        <p14:creationId xmlns:p14="http://schemas.microsoft.com/office/powerpoint/2010/main" val="681461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entirely</a:t>
            </a:r>
            <a:r>
              <a:rPr lang="en-US" baseline="0" dirty="0" smtClean="0"/>
              <a:t> closed system whose sole </a:t>
            </a:r>
            <a:r>
              <a:rPr lang="en-US" baseline="0" dirty="0" smtClean="0"/>
              <a:t>purpose </a:t>
            </a:r>
            <a:r>
              <a:rPr lang="en-US" baseline="0" dirty="0" smtClean="0"/>
              <a:t>is perfusion- </a:t>
            </a:r>
            <a:endParaRPr lang="en-US" baseline="0" dirty="0" smtClean="0"/>
          </a:p>
          <a:p>
            <a:endParaRPr lang="en-US" baseline="0" dirty="0" smtClean="0"/>
          </a:p>
          <a:p>
            <a:r>
              <a:rPr lang="en-US" baseline="0" dirty="0" smtClean="0"/>
              <a:t>Arteries </a:t>
            </a:r>
            <a:r>
              <a:rPr lang="en-US" baseline="0" dirty="0" smtClean="0"/>
              <a:t>vs veins. Bleeding from artery vs vein</a:t>
            </a:r>
          </a:p>
          <a:p>
            <a:endParaRPr lang="en-US" baseline="0" dirty="0" smtClean="0"/>
          </a:p>
          <a:p>
            <a:r>
              <a:rPr lang="en-US" baseline="0" dirty="0" smtClean="0"/>
              <a:t> Blood is made up of red </a:t>
            </a:r>
            <a:r>
              <a:rPr lang="en-US" baseline="0" dirty="0" smtClean="0"/>
              <a:t>blood cells, white blood cells, </a:t>
            </a:r>
            <a:r>
              <a:rPr lang="en-US" baseline="0" dirty="0" smtClean="0"/>
              <a:t>plasma, platelets and </a:t>
            </a:r>
            <a:r>
              <a:rPr lang="en-US" baseline="0" dirty="0" smtClean="0"/>
              <a:t>proteins.  </a:t>
            </a:r>
            <a:r>
              <a:rPr lang="en-US" baseline="0" dirty="0" smtClean="0"/>
              <a:t>Normal adult has 5 </a:t>
            </a:r>
            <a:r>
              <a:rPr lang="en-US" baseline="0" dirty="0" smtClean="0"/>
              <a:t>liters of </a:t>
            </a:r>
            <a:r>
              <a:rPr lang="en-US" baseline="0" dirty="0" smtClean="0"/>
              <a:t>blood in their body.  You body can only process 1 liter of water per hour. </a:t>
            </a:r>
          </a:p>
          <a:p>
            <a:endParaRPr lang="en-US" baseline="0" dirty="0" smtClean="0"/>
          </a:p>
          <a:p>
            <a:r>
              <a:rPr lang="en-US" baseline="0" dirty="0" smtClean="0"/>
              <a:t>Blood pressure- </a:t>
            </a:r>
            <a:r>
              <a:rPr lang="en-US" baseline="0" dirty="0" smtClean="0"/>
              <a:t>Normally is 120/80</a:t>
            </a:r>
            <a:r>
              <a:rPr lang="en-US" baseline="0" dirty="0" smtClean="0"/>
              <a:t>.  Systolic </a:t>
            </a:r>
            <a:r>
              <a:rPr lang="en-US" baseline="0" dirty="0" smtClean="0"/>
              <a:t>over diastolic</a:t>
            </a:r>
            <a:r>
              <a:rPr lang="en-US" baseline="0" dirty="0" smtClean="0"/>
              <a:t>. Systolic is when the heart is contracted and </a:t>
            </a:r>
            <a:r>
              <a:rPr lang="en-US" baseline="0" dirty="0" smtClean="0"/>
              <a:t>reaches the </a:t>
            </a:r>
            <a:r>
              <a:rPr lang="en-US" baseline="0" dirty="0" smtClean="0"/>
              <a:t>highest pressure against the </a:t>
            </a:r>
            <a:r>
              <a:rPr lang="en-US" baseline="0" dirty="0" smtClean="0"/>
              <a:t>arteries.  Diastolic </a:t>
            </a:r>
            <a:r>
              <a:rPr lang="en-US" baseline="0" dirty="0" smtClean="0"/>
              <a:t>is when the heart is at rest.  High blood pressure means higher chance of rupture of little </a:t>
            </a:r>
            <a:r>
              <a:rPr lang="en-US" baseline="0" dirty="0" smtClean="0"/>
              <a:t>vessels, more </a:t>
            </a:r>
            <a:r>
              <a:rPr lang="en-US" baseline="0" dirty="0" smtClean="0"/>
              <a:t>chance for clotting.  Strokes and heart disease usually go hand and hand </a:t>
            </a:r>
            <a:r>
              <a:rPr lang="en-US" baseline="0" dirty="0" smtClean="0"/>
              <a:t>with high blood pressure. </a:t>
            </a:r>
            <a:endParaRPr lang="en-US" baseline="0" dirty="0" smtClean="0"/>
          </a:p>
          <a:p>
            <a:endParaRPr lang="en-US" baseline="0" dirty="0" smtClean="0"/>
          </a:p>
          <a:p>
            <a:endParaRPr lang="en-US" baseline="0" dirty="0" smtClean="0"/>
          </a:p>
          <a:p>
            <a:r>
              <a:rPr lang="en-US" baseline="0" dirty="0" smtClean="0"/>
              <a:t>Blood comes out of the heart from the aorta- largest </a:t>
            </a:r>
            <a:r>
              <a:rPr lang="en-US" baseline="0" dirty="0" smtClean="0"/>
              <a:t>artery </a:t>
            </a:r>
            <a:r>
              <a:rPr lang="en-US" baseline="0" dirty="0" smtClean="0"/>
              <a:t>in the body, and into the heart from the superior vena cava, these pipes are lodged deep, deep inside the center of our body for protection.  They can be severed by severe trauma, such as car crashes, and AAA. </a:t>
            </a:r>
          </a:p>
          <a:p>
            <a:endParaRPr lang="en-US" baseline="0" dirty="0" smtClean="0"/>
          </a:p>
          <a:p>
            <a:endParaRPr lang="en-US" baseline="0" dirty="0" smtClean="0"/>
          </a:p>
          <a:p>
            <a:r>
              <a:rPr lang="en-US" baseline="0" dirty="0" smtClean="0"/>
              <a:t>Circular </a:t>
            </a:r>
            <a:r>
              <a:rPr lang="en-US" baseline="0" dirty="0" smtClean="0"/>
              <a:t>System also maintains temperature, along with skin.   The brain does not like to be over 105 </a:t>
            </a:r>
            <a:r>
              <a:rPr lang="en-US" baseline="0" dirty="0" smtClean="0"/>
              <a:t>degrees.  Think- Febrile </a:t>
            </a:r>
            <a:r>
              <a:rPr lang="en-US" baseline="0" dirty="0" smtClean="0"/>
              <a:t>seizures.  </a:t>
            </a:r>
            <a:r>
              <a:rPr lang="en-US" baseline="0" dirty="0" smtClean="0"/>
              <a:t>There is a debate whether febrile seizures happen when the fever is at it’s peak, or after the fever breaks.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7CAE20C-D77B-4EB7-AE52-E2B9CECD256E}" type="slidenum">
              <a:rPr lang="en-US" smtClean="0"/>
              <a:pPr/>
              <a:t>12</a:t>
            </a:fld>
            <a:endParaRPr lang="en-US"/>
          </a:p>
        </p:txBody>
      </p:sp>
    </p:spTree>
    <p:extLst>
      <p:ext uri="{BB962C8B-B14F-4D97-AF65-F5344CB8AC3E}">
        <p14:creationId xmlns:p14="http://schemas.microsoft.com/office/powerpoint/2010/main" val="1639540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How blood travels through the heart.  Blood enters from the superior vena cava into right atrium, passes through valve to right ventricle.  The blood then exits the heart through the pulmonary arteries to the lungs.  Gets </a:t>
            </a:r>
            <a:r>
              <a:rPr lang="en-US" baseline="0" dirty="0" err="1" smtClean="0"/>
              <a:t>reoxygenated</a:t>
            </a:r>
            <a:r>
              <a:rPr lang="en-US" baseline="0" dirty="0" smtClean="0"/>
              <a:t>, travels from the lungs back to the heart into the to left atrium, to left ventricle and out the aorta to the rest of the body.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As blood passes through the organs (muscles) it brings in oxygen and nutrients, takes out cellar waste and carbon dioxide. This exchange happens in the capillaries.  Waste goes to the kidneys and liver. </a:t>
            </a:r>
          </a:p>
          <a:p>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13</a:t>
            </a:fld>
            <a:endParaRPr lang="en-US"/>
          </a:p>
        </p:txBody>
      </p:sp>
    </p:spTree>
    <p:extLst>
      <p:ext uri="{BB962C8B-B14F-4D97-AF65-F5344CB8AC3E}">
        <p14:creationId xmlns:p14="http://schemas.microsoft.com/office/powerpoint/2010/main" val="33591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Fibrin</a:t>
            </a:r>
            <a:r>
              <a:rPr lang="en-US" baseline="0" dirty="0" smtClean="0"/>
              <a:t> </a:t>
            </a:r>
            <a:r>
              <a:rPr lang="en-US" baseline="0" dirty="0" smtClean="0"/>
              <a:t>creates clots, made of 20 different plasma </a:t>
            </a:r>
            <a:r>
              <a:rPr lang="en-US" baseline="0" dirty="0" smtClean="0"/>
              <a:t>proteins.  </a:t>
            </a:r>
            <a:r>
              <a:rPr lang="en-US" baseline="0" dirty="0" smtClean="0"/>
              <a:t>Vitamin K plays a large role in this.  </a:t>
            </a:r>
          </a:p>
          <a:p>
            <a:endParaRPr lang="en-US" baseline="0" dirty="0" smtClean="0"/>
          </a:p>
          <a:p>
            <a:r>
              <a:rPr lang="en-US" baseline="0" dirty="0" smtClean="0"/>
              <a:t>When the body is cut </a:t>
            </a:r>
            <a:r>
              <a:rPr lang="en-US" baseline="0" dirty="0" smtClean="0"/>
              <a:t>the </a:t>
            </a:r>
            <a:r>
              <a:rPr lang="en-US" baseline="0" dirty="0" smtClean="0"/>
              <a:t>veins </a:t>
            </a:r>
            <a:r>
              <a:rPr lang="en-US" baseline="0" dirty="0" smtClean="0"/>
              <a:t>and arteries </a:t>
            </a:r>
            <a:r>
              <a:rPr lang="en-US" baseline="0" dirty="0" smtClean="0"/>
              <a:t>contract to make up for the </a:t>
            </a:r>
            <a:r>
              <a:rPr lang="en-US" baseline="0" dirty="0" smtClean="0"/>
              <a:t>loss in volume.  Fibrin attempts to clot the cut.  </a:t>
            </a:r>
            <a:endParaRPr lang="en-US" baseline="0" dirty="0" smtClean="0"/>
          </a:p>
          <a:p>
            <a:endParaRPr lang="en-US" baseline="0" dirty="0" smtClean="0"/>
          </a:p>
          <a:p>
            <a:r>
              <a:rPr lang="en-US" baseline="0" dirty="0" smtClean="0"/>
              <a:t>Clotting- When someone cuts themselves we elevate, apply direct pressure and keep adding clean bandages to the soaked ones. </a:t>
            </a:r>
            <a:r>
              <a:rPr lang="en-US" baseline="0" dirty="0" smtClean="0"/>
              <a:t>It </a:t>
            </a:r>
            <a:r>
              <a:rPr lang="en-US" baseline="0" dirty="0" smtClean="0"/>
              <a:t>takes 6-10 mins for a good clot to form.  If the bandage is removed all the hard work of the fibrin is destroyed.  </a:t>
            </a:r>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14</a:t>
            </a:fld>
            <a:endParaRPr lang="en-US"/>
          </a:p>
        </p:txBody>
      </p:sp>
    </p:spTree>
    <p:extLst>
      <p:ext uri="{BB962C8B-B14F-4D97-AF65-F5344CB8AC3E}">
        <p14:creationId xmlns:p14="http://schemas.microsoft.com/office/powerpoint/2010/main" val="1828576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Involves all structures</a:t>
            </a:r>
            <a:r>
              <a:rPr lang="en-US" baseline="0" dirty="0" smtClean="0"/>
              <a:t> of the body that relate to breathing.  </a:t>
            </a:r>
          </a:p>
          <a:p>
            <a:endParaRPr lang="en-US" baseline="0" dirty="0" smtClean="0"/>
          </a:p>
          <a:p>
            <a:r>
              <a:rPr lang="en-US" baseline="0" dirty="0" smtClean="0"/>
              <a:t>In EMS </a:t>
            </a:r>
            <a:r>
              <a:rPr lang="en-US" baseline="0" dirty="0" smtClean="0"/>
              <a:t>A.B.C is vital- </a:t>
            </a:r>
            <a:r>
              <a:rPr lang="en-US" baseline="0" dirty="0" smtClean="0"/>
              <a:t>Airway always comes </a:t>
            </a:r>
            <a:r>
              <a:rPr lang="en-US" baseline="0" dirty="0" smtClean="0"/>
              <a:t>first.  Without Oxygen </a:t>
            </a:r>
            <a:r>
              <a:rPr lang="en-US" baseline="0" dirty="0" smtClean="0"/>
              <a:t>circulated blood is useless.  It just circulates waste through out the body which kills muscle tissue.  </a:t>
            </a:r>
          </a:p>
          <a:p>
            <a:endParaRPr lang="en-US" baseline="0" dirty="0" smtClean="0"/>
          </a:p>
          <a:p>
            <a:r>
              <a:rPr lang="en-US" baseline="0" dirty="0" smtClean="0"/>
              <a:t>Larynx is your voice box </a:t>
            </a:r>
          </a:p>
          <a:p>
            <a:endParaRPr lang="en-US" baseline="0" dirty="0" smtClean="0"/>
          </a:p>
          <a:p>
            <a:r>
              <a:rPr lang="en-US" baseline="0" dirty="0" smtClean="0"/>
              <a:t>Diaphragm </a:t>
            </a:r>
            <a:r>
              <a:rPr lang="en-US" baseline="0" dirty="0" smtClean="0"/>
              <a:t>in the only organ in the body that is both involuntary and voluntary.  Lungs can not expand themselves as they have no </a:t>
            </a:r>
            <a:r>
              <a:rPr lang="en-US" baseline="0" dirty="0" smtClean="0"/>
              <a:t>muscle.  They rely on the diaphragm to open the </a:t>
            </a:r>
            <a:r>
              <a:rPr lang="en-US" baseline="0" dirty="0" err="1" smtClean="0"/>
              <a:t>thorastic</a:t>
            </a:r>
            <a:r>
              <a:rPr lang="en-US" baseline="0" dirty="0" smtClean="0"/>
              <a:t> cavity, and with negative pressure fill the lungs (See Video). </a:t>
            </a:r>
          </a:p>
          <a:p>
            <a:endParaRPr lang="en-US" baseline="0" dirty="0" smtClean="0"/>
          </a:p>
          <a:p>
            <a:r>
              <a:rPr lang="en-US" dirty="0" smtClean="0"/>
              <a:t>Inhaling </a:t>
            </a:r>
            <a:r>
              <a:rPr lang="en-US" dirty="0" smtClean="0"/>
              <a:t>is the active part of breathing, that’s what takes work. </a:t>
            </a:r>
          </a:p>
          <a:p>
            <a:endParaRPr lang="en-US" dirty="0" smtClean="0"/>
          </a:p>
          <a:p>
            <a:r>
              <a:rPr lang="en-US" dirty="0" smtClean="0"/>
              <a:t>The brain</a:t>
            </a:r>
            <a:r>
              <a:rPr lang="en-US" baseline="0" dirty="0" smtClean="0"/>
              <a:t> stem controls our breathing c1/c2/c3.  </a:t>
            </a:r>
            <a:r>
              <a:rPr lang="en-US" baseline="0" dirty="0" smtClean="0"/>
              <a:t>The brain stem tracks </a:t>
            </a:r>
            <a:r>
              <a:rPr lang="en-US" baseline="0" dirty="0" smtClean="0"/>
              <a:t>the level of CO2 in our system not oxygen.  When c02 levels get to high, the brain stem sends </a:t>
            </a:r>
            <a:r>
              <a:rPr lang="en-US" baseline="0" dirty="0" smtClean="0"/>
              <a:t>impulses </a:t>
            </a:r>
            <a:r>
              <a:rPr lang="en-US" baseline="0" dirty="0" smtClean="0"/>
              <a:t>down to your diaphragm and inter costal muscles and makes you </a:t>
            </a:r>
            <a:r>
              <a:rPr lang="en-US" baseline="0" dirty="0" smtClean="0"/>
              <a:t>breath harder.  </a:t>
            </a:r>
            <a:r>
              <a:rPr lang="en-US" baseline="0" dirty="0" smtClean="0"/>
              <a:t>This back up system is called the </a:t>
            </a:r>
            <a:r>
              <a:rPr lang="en-US" baseline="0" dirty="0" smtClean="0"/>
              <a:t>hypoxic </a:t>
            </a:r>
            <a:r>
              <a:rPr lang="en-US" baseline="0" dirty="0" smtClean="0"/>
              <a:t>drive.</a:t>
            </a:r>
          </a:p>
          <a:p>
            <a:endParaRPr lang="en-US" baseline="0" dirty="0" smtClean="0"/>
          </a:p>
          <a:p>
            <a:r>
              <a:rPr lang="en-US" baseline="0" dirty="0" smtClean="0"/>
              <a:t>The lungs are made up of 700 </a:t>
            </a:r>
            <a:r>
              <a:rPr lang="en-US" baseline="0" dirty="0" smtClean="0"/>
              <a:t>million grape like sacs called </a:t>
            </a:r>
            <a:r>
              <a:rPr lang="en-US" baseline="0" dirty="0" smtClean="0"/>
              <a:t>alveoli.  The oxygen exchange occurs in the alveoli in the Pulmonary capillaries. </a:t>
            </a:r>
          </a:p>
          <a:p>
            <a:endParaRPr lang="en-US" baseline="0" dirty="0" smtClean="0"/>
          </a:p>
          <a:p>
            <a:r>
              <a:rPr lang="en-US" baseline="0" dirty="0" smtClean="0"/>
              <a:t>All cells in the body </a:t>
            </a:r>
            <a:r>
              <a:rPr lang="en-US" baseline="0" dirty="0" smtClean="0"/>
              <a:t>need a steady supply  of </a:t>
            </a:r>
            <a:r>
              <a:rPr lang="en-US" baseline="0" dirty="0" smtClean="0"/>
              <a:t>oxygen to survive. </a:t>
            </a:r>
            <a:r>
              <a:rPr lang="en-US" baseline="0" dirty="0" smtClean="0"/>
              <a:t>Some need a constant supply </a:t>
            </a:r>
            <a:r>
              <a:rPr lang="en-US" baseline="0" dirty="0" smtClean="0"/>
              <a:t>like the </a:t>
            </a:r>
            <a:r>
              <a:rPr lang="en-US" baseline="0" dirty="0" smtClean="0"/>
              <a:t>cardiac muscle.  </a:t>
            </a:r>
            <a:r>
              <a:rPr lang="en-US" baseline="0" dirty="0" smtClean="0"/>
              <a:t>If the heart does not receive oxygen it’s cells start </a:t>
            </a:r>
            <a:r>
              <a:rPr lang="en-US" baseline="0" dirty="0" smtClean="0"/>
              <a:t>dying immediately.   Your brain </a:t>
            </a:r>
            <a:r>
              <a:rPr lang="en-US" baseline="0" dirty="0" smtClean="0"/>
              <a:t>cells start </a:t>
            </a:r>
            <a:r>
              <a:rPr lang="en-US" baseline="0" dirty="0" smtClean="0"/>
              <a:t>to die </a:t>
            </a:r>
            <a:r>
              <a:rPr lang="en-US" baseline="0" dirty="0" smtClean="0"/>
              <a:t>when deprived of oxygen </a:t>
            </a:r>
            <a:r>
              <a:rPr lang="en-US" baseline="0" dirty="0" smtClean="0"/>
              <a:t>for 4-6 mins. </a:t>
            </a:r>
          </a:p>
          <a:p>
            <a:endParaRPr lang="en-US" baseline="0" dirty="0" smtClean="0"/>
          </a:p>
          <a:p>
            <a:r>
              <a:rPr lang="en-US" baseline="0" dirty="0" smtClean="0"/>
              <a:t>Breathing Normally-</a:t>
            </a:r>
          </a:p>
          <a:p>
            <a:r>
              <a:rPr lang="en-US" baseline="0" dirty="0" smtClean="0"/>
              <a:t>EASY</a:t>
            </a:r>
          </a:p>
          <a:p>
            <a:r>
              <a:rPr lang="en-US" baseline="0" dirty="0" smtClean="0"/>
              <a:t>Normal rate and death</a:t>
            </a:r>
          </a:p>
          <a:p>
            <a:r>
              <a:rPr lang="en-US" baseline="0" dirty="0" smtClean="0"/>
              <a:t>Regular rhythm </a:t>
            </a:r>
          </a:p>
          <a:p>
            <a:r>
              <a:rPr lang="en-US" baseline="0" dirty="0" smtClean="0"/>
              <a:t>Good breath sounds</a:t>
            </a:r>
          </a:p>
          <a:p>
            <a:r>
              <a:rPr lang="en-US" baseline="0" dirty="0" smtClean="0"/>
              <a:t>Regular rise and fall of the chest</a:t>
            </a:r>
          </a:p>
          <a:p>
            <a:r>
              <a:rPr lang="en-US" baseline="0" dirty="0" smtClean="0"/>
              <a:t>Movement of ABD</a:t>
            </a:r>
          </a:p>
          <a:p>
            <a:endParaRPr lang="en-US" baseline="0" dirty="0" smtClean="0"/>
          </a:p>
          <a:p>
            <a:r>
              <a:rPr lang="en-US" baseline="0" dirty="0" smtClean="0"/>
              <a:t>Babies are nasal breathers, so when their noses get clogged they will act like they cant breathe. Clear </a:t>
            </a:r>
            <a:r>
              <a:rPr lang="en-US" baseline="0" dirty="0" smtClean="0"/>
              <a:t>the nostrils </a:t>
            </a:r>
            <a:r>
              <a:rPr lang="en-US" baseline="0" dirty="0" smtClean="0"/>
              <a:t>out, they usually are fine. </a:t>
            </a:r>
          </a:p>
          <a:p>
            <a:endParaRPr lang="en-US" baseline="0" dirty="0" smtClean="0"/>
          </a:p>
          <a:p>
            <a:r>
              <a:rPr lang="en-US" baseline="0" dirty="0" smtClean="0"/>
              <a:t>Irregular Breathing-</a:t>
            </a:r>
          </a:p>
          <a:p>
            <a:r>
              <a:rPr lang="en-US" baseline="0" dirty="0" smtClean="0"/>
              <a:t>Agonal Breathing- Desperate gasping- inadequate, breathes are too shallow to sustain life</a:t>
            </a:r>
          </a:p>
          <a:p>
            <a:r>
              <a:rPr lang="en-US" baseline="0" dirty="0" smtClean="0"/>
              <a:t>Wheezing, </a:t>
            </a:r>
            <a:r>
              <a:rPr lang="en-US" baseline="0" dirty="0" err="1" smtClean="0"/>
              <a:t>rhales</a:t>
            </a:r>
            <a:r>
              <a:rPr lang="en-US" baseline="0" dirty="0" smtClean="0"/>
              <a:t>, rhonchi.  </a:t>
            </a:r>
          </a:p>
          <a:p>
            <a:r>
              <a:rPr lang="en-US" baseline="0" dirty="0" smtClean="0"/>
              <a:t>2-3 words sentences</a:t>
            </a:r>
          </a:p>
          <a:p>
            <a:r>
              <a:rPr lang="en-US" baseline="0" dirty="0" err="1" smtClean="0"/>
              <a:t>Tripoding</a:t>
            </a:r>
            <a:endParaRPr lang="en-US" baseline="0" dirty="0" smtClean="0"/>
          </a:p>
          <a:p>
            <a:r>
              <a:rPr lang="en-US" baseline="0" dirty="0" smtClean="0"/>
              <a:t>Chocking is </a:t>
            </a:r>
            <a:r>
              <a:rPr lang="en-US" baseline="0" dirty="0" err="1" smtClean="0"/>
              <a:t>respirtory</a:t>
            </a:r>
            <a:r>
              <a:rPr lang="en-US" baseline="0" dirty="0" smtClean="0"/>
              <a:t> </a:t>
            </a:r>
            <a:r>
              <a:rPr lang="en-US" baseline="0" dirty="0" smtClean="0"/>
              <a:t>distress</a:t>
            </a:r>
            <a:endParaRPr lang="en-US" dirty="0" smtClean="0"/>
          </a:p>
          <a:p>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15</a:t>
            </a:fld>
            <a:endParaRPr lang="en-US"/>
          </a:p>
        </p:txBody>
      </p:sp>
    </p:spTree>
    <p:extLst>
      <p:ext uri="{BB962C8B-B14F-4D97-AF65-F5344CB8AC3E}">
        <p14:creationId xmlns:p14="http://schemas.microsoft.com/office/powerpoint/2010/main" val="2278122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CAE20C-D77B-4EB7-AE52-E2B9CECD256E}" type="slidenum">
              <a:rPr lang="en-US" smtClean="0"/>
              <a:pPr/>
              <a:t>16</a:t>
            </a:fld>
            <a:endParaRPr lang="en-US"/>
          </a:p>
        </p:txBody>
      </p:sp>
    </p:spTree>
    <p:extLst>
      <p:ext uri="{BB962C8B-B14F-4D97-AF65-F5344CB8AC3E}">
        <p14:creationId xmlns:p14="http://schemas.microsoft.com/office/powerpoint/2010/main" val="4153254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takes a lot of blood to</a:t>
            </a:r>
            <a:r>
              <a:rPr lang="en-US" baseline="0" dirty="0" smtClean="0"/>
              <a:t> digest food, </a:t>
            </a:r>
            <a:r>
              <a:rPr lang="en-US" baseline="0" dirty="0" smtClean="0"/>
              <a:t>the abdominal area </a:t>
            </a:r>
            <a:r>
              <a:rPr lang="en-US" baseline="0" dirty="0" smtClean="0"/>
              <a:t>is filled with blood vessels, and nerves which can cause a lot of pain when things are not working </a:t>
            </a:r>
            <a:r>
              <a:rPr lang="en-US" baseline="0" dirty="0" smtClean="0"/>
              <a:t>properly.  </a:t>
            </a:r>
            <a:endParaRPr lang="en-US" baseline="0" dirty="0" smtClean="0"/>
          </a:p>
          <a:p>
            <a:r>
              <a:rPr lang="en-US" dirty="0" smtClean="0"/>
              <a:t>The abdomen is notorious for causing “referred pain”  Or pain somewhere else</a:t>
            </a:r>
            <a:r>
              <a:rPr lang="en-US" baseline="0" dirty="0" smtClean="0"/>
              <a:t> in the body, not in the problem area.  IE- Gallstones pain can radiate to the right shoulder.  Pancreatitis to the spine.   </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Food comes in from your mouth to esophagus to stomach, then through your duodenum to the small intestines to the large, and out the rectum/anus. </a:t>
            </a:r>
          </a:p>
          <a:p>
            <a:r>
              <a:rPr lang="en-US" dirty="0" smtClean="0"/>
              <a:t>From </a:t>
            </a:r>
            <a:r>
              <a:rPr lang="en-US" dirty="0" smtClean="0"/>
              <a:t>the moment </a:t>
            </a:r>
            <a:r>
              <a:rPr lang="en-US" dirty="0" smtClean="0"/>
              <a:t>found</a:t>
            </a:r>
            <a:r>
              <a:rPr lang="en-US" baseline="0" dirty="0" smtClean="0"/>
              <a:t> enters your mouth enzymes </a:t>
            </a:r>
            <a:r>
              <a:rPr lang="en-US" baseline="0" dirty="0" smtClean="0"/>
              <a:t>start processing your food into sugars, fatty acids, and amino acids.  </a:t>
            </a:r>
            <a:r>
              <a:rPr lang="en-US" baseline="0" dirty="0" smtClean="0"/>
              <a:t>The basic </a:t>
            </a:r>
            <a:r>
              <a:rPr lang="en-US" baseline="0" dirty="0" smtClean="0"/>
              <a:t>products of digestion are carried </a:t>
            </a:r>
            <a:r>
              <a:rPr lang="en-US" baseline="0" dirty="0" smtClean="0"/>
              <a:t>through the </a:t>
            </a:r>
            <a:r>
              <a:rPr lang="en-US" baseline="0" dirty="0" smtClean="0"/>
              <a:t>walls of the large intestines, and </a:t>
            </a:r>
            <a:r>
              <a:rPr lang="en-US" baseline="0" dirty="0" smtClean="0"/>
              <a:t>through the </a:t>
            </a:r>
            <a:r>
              <a:rPr lang="en-US" baseline="0" dirty="0" smtClean="0"/>
              <a:t>main artery in the liver. </a:t>
            </a:r>
          </a:p>
          <a:p>
            <a:endParaRPr lang="en-US" baseline="0" dirty="0" smtClean="0"/>
          </a:p>
          <a:p>
            <a:r>
              <a:rPr lang="en-US" baseline="0" dirty="0" smtClean="0"/>
              <a:t>About 7% of you body weight passes through your digestive system a day.  Image </a:t>
            </a:r>
            <a:r>
              <a:rPr lang="en-US" baseline="0" dirty="0" smtClean="0"/>
              <a:t>how dehydrated you can be after </a:t>
            </a:r>
            <a:r>
              <a:rPr lang="en-US" baseline="0" dirty="0" smtClean="0"/>
              <a:t>2 days of vomiting and </a:t>
            </a:r>
            <a:r>
              <a:rPr lang="en-US" baseline="0" dirty="0" smtClean="0"/>
              <a:t>diarrhea. </a:t>
            </a:r>
            <a:endParaRPr lang="en-US" baseline="0" dirty="0" smtClean="0"/>
          </a:p>
          <a:p>
            <a:endParaRPr lang="en-US" baseline="0" dirty="0" smtClean="0"/>
          </a:p>
          <a:p>
            <a:r>
              <a:rPr lang="en-US" baseline="0" dirty="0" smtClean="0"/>
              <a:t>Which organs are solid, which organs are hollow</a:t>
            </a:r>
            <a:r>
              <a:rPr lang="en-US" baseline="0" dirty="0" smtClean="0"/>
              <a:t>?</a:t>
            </a:r>
          </a:p>
          <a:p>
            <a:r>
              <a:rPr lang="en-US" baseline="0" dirty="0" smtClean="0"/>
              <a:t>Solid or blood filled-Liver, Spleen, Pancreas, Kidneys</a:t>
            </a:r>
          </a:p>
          <a:p>
            <a:r>
              <a:rPr lang="en-US" baseline="0" dirty="0" smtClean="0"/>
              <a:t>Important organs like the spleen and liver are protected by the rib cage, but if the 11/12 ribs breaks you can be sure there is spleen/liver damage.  Which can rupture usually a few days later</a:t>
            </a:r>
          </a:p>
          <a:p>
            <a:r>
              <a:rPr lang="en-US" baseline="0" dirty="0" smtClean="0"/>
              <a:t>Hollow- stomach, gall bladder, intestines, bladder. </a:t>
            </a:r>
            <a:endParaRPr lang="en-US" baseline="0" dirty="0" smtClean="0"/>
          </a:p>
          <a:p>
            <a:endParaRPr lang="en-US" baseline="0" dirty="0" smtClean="0"/>
          </a:p>
          <a:p>
            <a:r>
              <a:rPr lang="en-US" baseline="0" dirty="0" smtClean="0"/>
              <a:t>Kids vs. handle </a:t>
            </a:r>
            <a:r>
              <a:rPr lang="en-US" baseline="0" dirty="0" smtClean="0"/>
              <a:t>bars- Common pancreas injuries.  The pancreas is so well buried and protected inside the body (next to the aorta and vena cava) its nearly impossible to injure.  Common injuries include kid vs handle bars of bikes, horse kick to the stomach. These sheer forces severs the pancreas in half.  </a:t>
            </a:r>
            <a:endParaRPr lang="en-US" baseline="0" dirty="0" smtClean="0"/>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17</a:t>
            </a:fld>
            <a:endParaRPr lang="en-US"/>
          </a:p>
        </p:txBody>
      </p:sp>
    </p:spTree>
    <p:extLst>
      <p:ext uri="{BB962C8B-B14F-4D97-AF65-F5344CB8AC3E}">
        <p14:creationId xmlns:p14="http://schemas.microsoft.com/office/powerpoint/2010/main" val="2611262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endocrine gland</a:t>
            </a:r>
            <a:r>
              <a:rPr lang="en-US" baseline="0" dirty="0" smtClean="0"/>
              <a:t> has a different hormone and different hormones are used for different things. </a:t>
            </a:r>
          </a:p>
          <a:p>
            <a:endParaRPr lang="en-US" baseline="0" dirty="0" smtClean="0"/>
          </a:p>
          <a:p>
            <a:r>
              <a:rPr lang="en-US" baseline="0" dirty="0" smtClean="0"/>
              <a:t>Example-  flight or flight response.  Releases </a:t>
            </a:r>
            <a:r>
              <a:rPr lang="en-US" baseline="0" dirty="0" smtClean="0"/>
              <a:t>adrenaline or cortisol, </a:t>
            </a:r>
            <a:r>
              <a:rPr lang="en-US" baseline="0" dirty="0" smtClean="0"/>
              <a:t>which increases our heart </a:t>
            </a:r>
            <a:r>
              <a:rPr lang="en-US" baseline="0" dirty="0" smtClean="0"/>
              <a:t>rate and </a:t>
            </a:r>
            <a:r>
              <a:rPr lang="en-US" baseline="0" dirty="0" smtClean="0"/>
              <a:t>blood pressure. This puts us into a stimulated state with high levels of alertness. </a:t>
            </a:r>
          </a:p>
          <a:p>
            <a:endParaRPr lang="en-US" baseline="0" dirty="0" smtClean="0"/>
          </a:p>
          <a:p>
            <a:r>
              <a:rPr lang="en-US" baseline="0" dirty="0" smtClean="0"/>
              <a:t>If digestive system is in the front of the body, the </a:t>
            </a:r>
            <a:r>
              <a:rPr lang="en-US" baseline="0" dirty="0" smtClean="0"/>
              <a:t>endocrine or </a:t>
            </a:r>
            <a:r>
              <a:rPr lang="en-US" baseline="0" dirty="0" smtClean="0"/>
              <a:t>renal </a:t>
            </a:r>
            <a:r>
              <a:rPr lang="en-US" baseline="0" dirty="0" smtClean="0"/>
              <a:t>(urinary </a:t>
            </a:r>
            <a:r>
              <a:rPr lang="en-US" baseline="0" dirty="0" smtClean="0"/>
              <a:t>system) is in the back.  Kidneys are set in the back, and the pancreas is deep in the body so I doesn’t get injured.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Pancreas and kidneys</a:t>
            </a:r>
            <a:r>
              <a:rPr lang="en-US" baseline="0" dirty="0" smtClean="0"/>
              <a:t> are solid organs. </a:t>
            </a:r>
            <a:r>
              <a:rPr lang="en-US" baseline="0" dirty="0" smtClean="0"/>
              <a:t> The pancreas releases insulin which allows cells to absorb sugar or energy. Hypoglycemia vs. hyperglycemia</a:t>
            </a:r>
          </a:p>
          <a:p>
            <a:endParaRPr lang="en-US" baseline="0" dirty="0" smtClean="0"/>
          </a:p>
          <a:p>
            <a:endParaRPr lang="en-US" baseline="0" dirty="0" smtClean="0"/>
          </a:p>
          <a:p>
            <a:r>
              <a:rPr lang="en-US" baseline="0" dirty="0" smtClean="0"/>
              <a:t>20% </a:t>
            </a:r>
            <a:r>
              <a:rPr lang="en-US" baseline="0" dirty="0" smtClean="0"/>
              <a:t>percent </a:t>
            </a:r>
            <a:r>
              <a:rPr lang="en-US" baseline="0" dirty="0" smtClean="0"/>
              <a:t>of </a:t>
            </a:r>
            <a:r>
              <a:rPr lang="en-US" baseline="0" dirty="0" smtClean="0"/>
              <a:t>the bodies </a:t>
            </a:r>
            <a:r>
              <a:rPr lang="en-US" baseline="0" dirty="0" smtClean="0"/>
              <a:t>blood flow </a:t>
            </a:r>
            <a:r>
              <a:rPr lang="en-US" baseline="0" dirty="0" smtClean="0"/>
              <a:t>passes from </a:t>
            </a:r>
            <a:r>
              <a:rPr lang="en-US" baseline="0" dirty="0" smtClean="0"/>
              <a:t>the heart </a:t>
            </a:r>
            <a:r>
              <a:rPr lang="en-US" baseline="0" dirty="0" smtClean="0"/>
              <a:t>through </a:t>
            </a:r>
            <a:r>
              <a:rPr lang="en-US" baseline="0" dirty="0" smtClean="0"/>
              <a:t>the kidneys each minute.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18</a:t>
            </a:fld>
            <a:endParaRPr lang="en-US"/>
          </a:p>
        </p:txBody>
      </p:sp>
    </p:spTree>
    <p:extLst>
      <p:ext uri="{BB962C8B-B14F-4D97-AF65-F5344CB8AC3E}">
        <p14:creationId xmlns:p14="http://schemas.microsoft.com/office/powerpoint/2010/main" val="3652671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CAE20C-D77B-4EB7-AE52-E2B9CECD256E}" type="slidenum">
              <a:rPr lang="en-US" smtClean="0"/>
              <a:pPr/>
              <a:t>19</a:t>
            </a:fld>
            <a:endParaRPr lang="en-US"/>
          </a:p>
        </p:txBody>
      </p:sp>
    </p:spTree>
    <p:extLst>
      <p:ext uri="{BB962C8B-B14F-4D97-AF65-F5344CB8AC3E}">
        <p14:creationId xmlns:p14="http://schemas.microsoft.com/office/powerpoint/2010/main" val="236111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CAE20C-D77B-4EB7-AE52-E2B9CECD256E}" type="slidenum">
              <a:rPr lang="en-US" smtClean="0"/>
              <a:pPr/>
              <a:t>2</a:t>
            </a:fld>
            <a:endParaRPr lang="en-US"/>
          </a:p>
        </p:txBody>
      </p:sp>
    </p:spTree>
    <p:extLst>
      <p:ext uri="{BB962C8B-B14F-4D97-AF65-F5344CB8AC3E}">
        <p14:creationId xmlns:p14="http://schemas.microsoft.com/office/powerpoint/2010/main" val="4281388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Cases- Medica</a:t>
            </a:r>
            <a:r>
              <a:rPr lang="en-US" baseline="0" dirty="0" smtClean="0"/>
              <a:t>l </a:t>
            </a:r>
            <a:r>
              <a:rPr lang="en-US" baseline="0" dirty="0" smtClean="0"/>
              <a:t>VS. Trauma</a:t>
            </a:r>
            <a:r>
              <a:rPr lang="en-US" baseline="0" dirty="0" smtClean="0"/>
              <a:t>.</a:t>
            </a:r>
          </a:p>
          <a:p>
            <a:endParaRPr lang="en-US" baseline="0" dirty="0" smtClean="0"/>
          </a:p>
          <a:p>
            <a:r>
              <a:rPr lang="en-US" baseline="0" dirty="0" smtClean="0"/>
              <a:t>EMS arrives on scene and immediately decides Sick VS. </a:t>
            </a:r>
            <a:r>
              <a:rPr lang="en-US" baseline="0" dirty="0" smtClean="0"/>
              <a:t>Not Sick </a:t>
            </a:r>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20</a:t>
            </a:fld>
            <a:endParaRPr lang="en-US"/>
          </a:p>
        </p:txBody>
      </p:sp>
    </p:spTree>
    <p:extLst>
      <p:ext uri="{BB962C8B-B14F-4D97-AF65-F5344CB8AC3E}">
        <p14:creationId xmlns:p14="http://schemas.microsoft.com/office/powerpoint/2010/main" val="717817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CAE20C-D77B-4EB7-AE52-E2B9CECD256E}" type="slidenum">
              <a:rPr lang="en-US" smtClean="0"/>
              <a:pPr/>
              <a:t>21</a:t>
            </a:fld>
            <a:endParaRPr lang="en-US"/>
          </a:p>
        </p:txBody>
      </p:sp>
    </p:spTree>
    <p:extLst>
      <p:ext uri="{BB962C8B-B14F-4D97-AF65-F5344CB8AC3E}">
        <p14:creationId xmlns:p14="http://schemas.microsoft.com/office/powerpoint/2010/main" val="4177248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r>
              <a:rPr lang="en-US" dirty="0" smtClean="0"/>
              <a:t>During shock the </a:t>
            </a:r>
            <a:r>
              <a:rPr lang="en-US" dirty="0"/>
              <a:t>body diverts blood from </a:t>
            </a:r>
            <a:r>
              <a:rPr lang="en-US" dirty="0" smtClean="0"/>
              <a:t>areas </a:t>
            </a:r>
            <a:r>
              <a:rPr lang="en-US" dirty="0"/>
              <a:t>that can tolerate low blood flow (skin, </a:t>
            </a:r>
            <a:r>
              <a:rPr lang="en-US" dirty="0" smtClean="0"/>
              <a:t>intestines, limbs) </a:t>
            </a:r>
            <a:r>
              <a:rPr lang="en-US" dirty="0"/>
              <a:t>to organs that need it (Heart, brain, lungs)</a:t>
            </a:r>
          </a:p>
          <a:p>
            <a:endParaRPr lang="en-US" dirty="0" smtClean="0"/>
          </a:p>
          <a:p>
            <a:endParaRPr lang="en-US" dirty="0" smtClean="0"/>
          </a:p>
          <a:p>
            <a:r>
              <a:rPr lang="en-US" dirty="0" smtClean="0"/>
              <a:t>Note on</a:t>
            </a:r>
            <a:r>
              <a:rPr lang="en-US" baseline="0" dirty="0" smtClean="0"/>
              <a:t> bleeding: </a:t>
            </a:r>
            <a:r>
              <a:rPr lang="en-US" baseline="0" dirty="0" smtClean="0"/>
              <a:t>Per EMD protocol- no </a:t>
            </a:r>
            <a:r>
              <a:rPr lang="en-US" baseline="0" dirty="0" smtClean="0"/>
              <a:t>tourniquets, </a:t>
            </a:r>
            <a:r>
              <a:rPr lang="en-US" baseline="0" dirty="0" smtClean="0"/>
              <a:t>too </a:t>
            </a:r>
            <a:r>
              <a:rPr lang="en-US" baseline="0" dirty="0" smtClean="0"/>
              <a:t>many variables.  Really have to </a:t>
            </a:r>
            <a:r>
              <a:rPr lang="en-US" baseline="0" dirty="0" smtClean="0"/>
              <a:t>be on scene and see where to place them.  But due to the Iraq war they </a:t>
            </a:r>
            <a:r>
              <a:rPr lang="en-US" baseline="0" dirty="0" smtClean="0"/>
              <a:t>are coming </a:t>
            </a:r>
            <a:r>
              <a:rPr lang="en-US" baseline="0" dirty="0" smtClean="0"/>
              <a:t>back into the EMS field. </a:t>
            </a:r>
          </a:p>
          <a:p>
            <a:r>
              <a:rPr lang="en-US" baseline="0" dirty="0" smtClean="0"/>
              <a:t>If a tourniquet is already in place </a:t>
            </a:r>
            <a:r>
              <a:rPr lang="en-US" baseline="0" dirty="0" smtClean="0"/>
              <a:t>leave it on. </a:t>
            </a:r>
          </a:p>
          <a:p>
            <a:endParaRPr lang="en-US" dirty="0" smtClean="0"/>
          </a:p>
          <a:p>
            <a:r>
              <a:rPr lang="en-US" baseline="0" dirty="0" smtClean="0"/>
              <a:t>Special NOTE- Children vs, adults.  When a child is in shock they area the little engine that could until they cant.  Their vital signs will plateau and remain stable, until the crash. Once they crash it is very hard to bring them back.   A this stage, death in children is very common. </a:t>
            </a:r>
            <a:endParaRPr lang="en-US" dirty="0" smtClean="0"/>
          </a:p>
        </p:txBody>
      </p:sp>
      <p:sp>
        <p:nvSpPr>
          <p:cNvPr id="4" name="Slide Number Placeholder 3"/>
          <p:cNvSpPr>
            <a:spLocks noGrp="1"/>
          </p:cNvSpPr>
          <p:nvPr>
            <p:ph type="sldNum" sz="quarter" idx="10"/>
          </p:nvPr>
        </p:nvSpPr>
        <p:spPr/>
        <p:txBody>
          <a:bodyPr/>
          <a:lstStyle/>
          <a:p>
            <a:fld id="{E7CAE20C-D77B-4EB7-AE52-E2B9CECD256E}" type="slidenum">
              <a:rPr lang="en-US" smtClean="0"/>
              <a:pPr/>
              <a:t>22</a:t>
            </a:fld>
            <a:endParaRPr lang="en-US"/>
          </a:p>
        </p:txBody>
      </p:sp>
    </p:spTree>
    <p:extLst>
      <p:ext uri="{BB962C8B-B14F-4D97-AF65-F5344CB8AC3E}">
        <p14:creationId xmlns:p14="http://schemas.microsoft.com/office/powerpoint/2010/main" val="2160587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CAE20C-D77B-4EB7-AE52-E2B9CECD256E}" type="slidenum">
              <a:rPr lang="en-US" smtClean="0"/>
              <a:pPr/>
              <a:t>23</a:t>
            </a:fld>
            <a:endParaRPr lang="en-US"/>
          </a:p>
        </p:txBody>
      </p:sp>
    </p:spTree>
    <p:extLst>
      <p:ext uri="{BB962C8B-B14F-4D97-AF65-F5344CB8AC3E}">
        <p14:creationId xmlns:p14="http://schemas.microsoft.com/office/powerpoint/2010/main" val="2586830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24</a:t>
            </a:fld>
            <a:endParaRPr lang="en-US"/>
          </a:p>
        </p:txBody>
      </p:sp>
    </p:spTree>
    <p:extLst>
      <p:ext uri="{BB962C8B-B14F-4D97-AF65-F5344CB8AC3E}">
        <p14:creationId xmlns:p14="http://schemas.microsoft.com/office/powerpoint/2010/main" val="3872998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a:t>
            </a:r>
            <a:r>
              <a:rPr lang="en-US" baseline="0" dirty="0" smtClean="0"/>
              <a:t> them in shock position, to help blood get to brain. </a:t>
            </a:r>
          </a:p>
          <a:p>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25</a:t>
            </a:fld>
            <a:endParaRPr lang="en-US"/>
          </a:p>
        </p:txBody>
      </p:sp>
    </p:spTree>
    <p:extLst>
      <p:ext uri="{BB962C8B-B14F-4D97-AF65-F5344CB8AC3E}">
        <p14:creationId xmlns:p14="http://schemas.microsoft.com/office/powerpoint/2010/main" val="2443993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CAE20C-D77B-4EB7-AE52-E2B9CECD256E}" type="slidenum">
              <a:rPr lang="en-US" smtClean="0"/>
              <a:pPr/>
              <a:t>26</a:t>
            </a:fld>
            <a:endParaRPr lang="en-US"/>
          </a:p>
        </p:txBody>
      </p:sp>
    </p:spTree>
    <p:extLst>
      <p:ext uri="{BB962C8B-B14F-4D97-AF65-F5344CB8AC3E}">
        <p14:creationId xmlns:p14="http://schemas.microsoft.com/office/powerpoint/2010/main" val="3507058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CAE20C-D77B-4EB7-AE52-E2B9CECD256E}" type="slidenum">
              <a:rPr lang="en-US" smtClean="0"/>
              <a:pPr/>
              <a:t>27</a:t>
            </a:fld>
            <a:endParaRPr lang="en-US"/>
          </a:p>
        </p:txBody>
      </p:sp>
    </p:spTree>
    <p:extLst>
      <p:ext uri="{BB962C8B-B14F-4D97-AF65-F5344CB8AC3E}">
        <p14:creationId xmlns:p14="http://schemas.microsoft.com/office/powerpoint/2010/main" val="3799418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CAE20C-D77B-4EB7-AE52-E2B9CECD256E}" type="slidenum">
              <a:rPr lang="en-US" smtClean="0"/>
              <a:pPr/>
              <a:t>28</a:t>
            </a:fld>
            <a:endParaRPr lang="en-US"/>
          </a:p>
        </p:txBody>
      </p:sp>
    </p:spTree>
    <p:extLst>
      <p:ext uri="{BB962C8B-B14F-4D97-AF65-F5344CB8AC3E}">
        <p14:creationId xmlns:p14="http://schemas.microsoft.com/office/powerpoint/2010/main" val="3758451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CAE20C-D77B-4EB7-AE52-E2B9CECD256E}" type="slidenum">
              <a:rPr lang="en-US" smtClean="0"/>
              <a:pPr/>
              <a:t>3</a:t>
            </a:fld>
            <a:endParaRPr lang="en-US"/>
          </a:p>
        </p:txBody>
      </p:sp>
    </p:spTree>
    <p:extLst>
      <p:ext uri="{BB962C8B-B14F-4D97-AF65-F5344CB8AC3E}">
        <p14:creationId xmlns:p14="http://schemas.microsoft.com/office/powerpoint/2010/main" val="2502988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CAE20C-D77B-4EB7-AE52-E2B9CECD256E}" type="slidenum">
              <a:rPr lang="en-US" smtClean="0"/>
              <a:pPr/>
              <a:t>4</a:t>
            </a:fld>
            <a:endParaRPr lang="en-US"/>
          </a:p>
        </p:txBody>
      </p:sp>
    </p:spTree>
    <p:extLst>
      <p:ext uri="{BB962C8B-B14F-4D97-AF65-F5344CB8AC3E}">
        <p14:creationId xmlns:p14="http://schemas.microsoft.com/office/powerpoint/2010/main" val="539183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CAE20C-D77B-4EB7-AE52-E2B9CECD256E}" type="slidenum">
              <a:rPr lang="en-US" smtClean="0"/>
              <a:pPr/>
              <a:t>5</a:t>
            </a:fld>
            <a:endParaRPr lang="en-US"/>
          </a:p>
        </p:txBody>
      </p:sp>
    </p:spTree>
    <p:extLst>
      <p:ext uri="{BB962C8B-B14F-4D97-AF65-F5344CB8AC3E}">
        <p14:creationId xmlns:p14="http://schemas.microsoft.com/office/powerpoint/2010/main" val="2059701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epidermis is only a</a:t>
            </a:r>
            <a:r>
              <a:rPr lang="en-US" baseline="0" dirty="0" smtClean="0"/>
              <a:t> few skin cell layers thick</a:t>
            </a:r>
          </a:p>
          <a:p>
            <a:r>
              <a:rPr lang="en-US" baseline="0" dirty="0" smtClean="0"/>
              <a:t>There are no blood vessels in the epidermis, if you are bleeding you have already cut down to the dermis.</a:t>
            </a:r>
          </a:p>
          <a:p>
            <a:endParaRPr lang="en-US" dirty="0" smtClean="0"/>
          </a:p>
          <a:p>
            <a:endParaRPr lang="en-US" dirty="0" smtClean="0"/>
          </a:p>
          <a:p>
            <a:r>
              <a:rPr lang="en-US" dirty="0" smtClean="0"/>
              <a:t>Skin</a:t>
            </a:r>
            <a:r>
              <a:rPr lang="en-US" baseline="0" dirty="0" smtClean="0"/>
              <a:t> keeps our 70% water inside the body. </a:t>
            </a:r>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6</a:t>
            </a:fld>
            <a:endParaRPr lang="en-US"/>
          </a:p>
        </p:txBody>
      </p:sp>
    </p:spTree>
    <p:extLst>
      <p:ext uri="{BB962C8B-B14F-4D97-AF65-F5344CB8AC3E}">
        <p14:creationId xmlns:p14="http://schemas.microsoft.com/office/powerpoint/2010/main" val="2181344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t>3 Muscle Types-</a:t>
            </a:r>
          </a:p>
          <a:p>
            <a:r>
              <a:rPr lang="en-US" u="sng" dirty="0"/>
              <a:t>Skeletal Muscle- </a:t>
            </a:r>
            <a:r>
              <a:rPr lang="en-US" dirty="0"/>
              <a:t>Attaches the bones to the skeleton. Made up of voluntary muscles.  Move with simultaneously contraction and relaxation.  All </a:t>
            </a:r>
            <a:r>
              <a:rPr lang="en-US" dirty="0" smtClean="0"/>
              <a:t>are supplied </a:t>
            </a:r>
            <a:r>
              <a:rPr lang="en-US" dirty="0"/>
              <a:t>with arteries, veins, and nerves. </a:t>
            </a:r>
            <a:endParaRPr lang="en-US" dirty="0" smtClean="0"/>
          </a:p>
          <a:p>
            <a:r>
              <a:rPr lang="en-US" dirty="0" smtClean="0"/>
              <a:t>Arties </a:t>
            </a:r>
            <a:r>
              <a:rPr lang="en-US" dirty="0"/>
              <a:t>bring oxygen rich blood to muscles, veins take depleted blood away . Under direct control of the peripheral nervous system. </a:t>
            </a:r>
            <a:endParaRPr lang="en-US" dirty="0" smtClean="0"/>
          </a:p>
          <a:p>
            <a:endParaRPr lang="en-US" dirty="0"/>
          </a:p>
          <a:p>
            <a:r>
              <a:rPr lang="en-US" u="sng" dirty="0"/>
              <a:t>Smooth Muscle or “Involuntary” </a:t>
            </a:r>
            <a:r>
              <a:rPr lang="en-US" u="sng" dirty="0" smtClean="0"/>
              <a:t>muscle-  </a:t>
            </a:r>
            <a:r>
              <a:rPr lang="en-US" dirty="0" smtClean="0"/>
              <a:t>Carries </a:t>
            </a:r>
            <a:r>
              <a:rPr lang="en-US" dirty="0"/>
              <a:t>out the </a:t>
            </a:r>
            <a:r>
              <a:rPr lang="en-US" dirty="0" smtClean="0"/>
              <a:t>automatic </a:t>
            </a:r>
            <a:r>
              <a:rPr lang="en-US" dirty="0"/>
              <a:t>work of the body.  This muscle makes up most of our organs. </a:t>
            </a:r>
            <a:endParaRPr lang="en-US" dirty="0" smtClean="0"/>
          </a:p>
          <a:p>
            <a:endParaRPr lang="en-US" dirty="0"/>
          </a:p>
          <a:p>
            <a:r>
              <a:rPr lang="en-US" u="sng" dirty="0"/>
              <a:t>Cardiac Muscle- </a:t>
            </a:r>
            <a:r>
              <a:rPr lang="en-US" dirty="0"/>
              <a:t>a muscle special in itself.  Makes up the heart, which responds not only to an automatic system but to internal electric pulses. </a:t>
            </a:r>
          </a:p>
          <a:p>
            <a:endParaRPr lang="en-US" dirty="0"/>
          </a:p>
          <a:p>
            <a:pPr defTabSz="933237">
              <a:defRPr/>
            </a:pPr>
            <a:r>
              <a:rPr lang="en-US" dirty="0"/>
              <a:t>Muscles can not function without oxygen rich blood. Without sufficient perfusion muscles cramp and acidic waste accumulates. Tissues become damaged and die. </a:t>
            </a:r>
          </a:p>
          <a:p>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7</a:t>
            </a:fld>
            <a:endParaRPr lang="en-US"/>
          </a:p>
        </p:txBody>
      </p:sp>
    </p:spTree>
    <p:extLst>
      <p:ext uri="{BB962C8B-B14F-4D97-AF65-F5344CB8AC3E}">
        <p14:creationId xmlns:p14="http://schemas.microsoft.com/office/powerpoint/2010/main" val="200913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born with 270 bones, which solidify</a:t>
            </a:r>
            <a:r>
              <a:rPr lang="en-US" baseline="0" dirty="0" smtClean="0"/>
              <a:t> over time to 206.  We reach this around age 30.  </a:t>
            </a:r>
          </a:p>
          <a:p>
            <a:endParaRPr lang="en-US" baseline="0" dirty="0" smtClean="0"/>
          </a:p>
          <a:p>
            <a:r>
              <a:rPr lang="en-US" baseline="0" dirty="0" smtClean="0"/>
              <a:t>Protection-  Skull protects the brain, ribs protect the </a:t>
            </a:r>
            <a:r>
              <a:rPr lang="en-US" baseline="0" dirty="0" smtClean="0"/>
              <a:t>lungs </a:t>
            </a:r>
            <a:r>
              <a:rPr lang="en-US" baseline="0" dirty="0" smtClean="0"/>
              <a:t>heart and blood rich organs like the liver and spleen.  </a:t>
            </a:r>
            <a:r>
              <a:rPr lang="en-US" baseline="0" dirty="0" smtClean="0"/>
              <a:t>The spine </a:t>
            </a:r>
            <a:r>
              <a:rPr lang="en-US" baseline="0" dirty="0" smtClean="0"/>
              <a:t>protects the spinal column though </a:t>
            </a:r>
            <a:r>
              <a:rPr lang="en-US" baseline="0" dirty="0" smtClean="0"/>
              <a:t>its intricate </a:t>
            </a:r>
            <a:r>
              <a:rPr lang="en-US" baseline="0" dirty="0" smtClean="0"/>
              <a:t>lace like structure that allows movement. </a:t>
            </a:r>
          </a:p>
          <a:p>
            <a:pPr defTabSz="933237">
              <a:defRPr/>
            </a:pPr>
            <a:endParaRPr lang="en-US" baseline="0" dirty="0" smtClean="0"/>
          </a:p>
          <a:p>
            <a:pPr defTabSz="933237">
              <a:defRPr/>
            </a:pPr>
            <a:r>
              <a:rPr lang="en-US" baseline="0" dirty="0" smtClean="0"/>
              <a:t>Largest </a:t>
            </a:r>
            <a:r>
              <a:rPr lang="en-US" baseline="0" dirty="0" smtClean="0"/>
              <a:t>bone in the body? </a:t>
            </a:r>
            <a:r>
              <a:rPr lang="en-US" baseline="0" dirty="0" smtClean="0"/>
              <a:t>Femur.  When broken the quad muscles are so strong the leg can shorten by several inches with out the structural integrity of the femur.  This causes possible </a:t>
            </a:r>
            <a:r>
              <a:rPr lang="en-US" baseline="0" dirty="0" err="1" smtClean="0"/>
              <a:t>severation</a:t>
            </a:r>
            <a:r>
              <a:rPr lang="en-US" baseline="0" dirty="0" smtClean="0"/>
              <a:t> of the Femoral Artery. </a:t>
            </a:r>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E7CAE20C-D77B-4EB7-AE52-E2B9CECD256E}" type="slidenum">
              <a:rPr lang="en-US" smtClean="0"/>
              <a:pPr/>
              <a:t>8</a:t>
            </a:fld>
            <a:endParaRPr lang="en-US"/>
          </a:p>
        </p:txBody>
      </p:sp>
    </p:spTree>
    <p:extLst>
      <p:ext uri="{BB962C8B-B14F-4D97-AF65-F5344CB8AC3E}">
        <p14:creationId xmlns:p14="http://schemas.microsoft.com/office/powerpoint/2010/main" val="453240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Cranium or </a:t>
            </a:r>
            <a:r>
              <a:rPr lang="en-US" baseline="0" dirty="0" smtClean="0"/>
              <a:t>skull- hole at the bottom is the </a:t>
            </a:r>
            <a:r>
              <a:rPr lang="en-US" baseline="0" dirty="0" smtClean="0"/>
              <a:t>foramen magnum </a:t>
            </a:r>
            <a:br>
              <a:rPr lang="en-US" baseline="0" dirty="0" smtClean="0"/>
            </a:br>
            <a:endParaRPr lang="en-US" baseline="0" dirty="0" smtClean="0"/>
          </a:p>
          <a:p>
            <a:r>
              <a:rPr lang="en-US" baseline="0" dirty="0" smtClean="0"/>
              <a:t>Note on the </a:t>
            </a:r>
            <a:r>
              <a:rPr lang="en-US" baseline="0" dirty="0" smtClean="0"/>
              <a:t>eyes- </a:t>
            </a:r>
            <a:r>
              <a:rPr lang="en-US" baseline="0" dirty="0" smtClean="0"/>
              <a:t>made of a jelly like substance called vitreous humor, once is comes out it can not be replaced. Never apply pressure to an eye injury </a:t>
            </a:r>
          </a:p>
          <a:p>
            <a:endParaRPr lang="en-US" baseline="0" dirty="0" smtClean="0"/>
          </a:p>
          <a:p>
            <a:r>
              <a:rPr lang="en-US" baseline="0" dirty="0" smtClean="0"/>
              <a:t>Mandible </a:t>
            </a:r>
            <a:r>
              <a:rPr lang="en-US" baseline="0" dirty="0" smtClean="0"/>
              <a:t>is the only part of the </a:t>
            </a:r>
            <a:r>
              <a:rPr lang="en-US" baseline="0" dirty="0" smtClean="0"/>
              <a:t>skull </a:t>
            </a:r>
            <a:r>
              <a:rPr lang="en-US" baseline="0" dirty="0" smtClean="0"/>
              <a:t>that should move.   If something else is moving, its broken. </a:t>
            </a:r>
            <a:r>
              <a:rPr lang="en-US" baseline="0" dirty="0" smtClean="0"/>
              <a:t>  The skull is made up of several small fragile bones.  Applying direct pressure can push these bones into the brain.  Use extreme caution when controlling bleeding with head trauma. </a:t>
            </a:r>
            <a:endParaRPr lang="en-US" baseline="0" dirty="0" smtClean="0"/>
          </a:p>
          <a:p>
            <a:endParaRPr lang="en-US" baseline="0" dirty="0" smtClean="0"/>
          </a:p>
          <a:p>
            <a:endParaRPr lang="en-US" baseline="0" dirty="0" smtClean="0"/>
          </a:p>
          <a:p>
            <a:r>
              <a:rPr lang="en-US" baseline="0" dirty="0" smtClean="0"/>
              <a:t>Spine- bend you head forward </a:t>
            </a:r>
            <a:r>
              <a:rPr lang="en-US" baseline="0" dirty="0" smtClean="0"/>
              <a:t>at the base of the neck you will feel a bump that is  </a:t>
            </a:r>
            <a:r>
              <a:rPr lang="en-US" baseline="0" dirty="0" smtClean="0"/>
              <a:t>c-7.  </a:t>
            </a:r>
          </a:p>
          <a:p>
            <a:r>
              <a:rPr lang="en-US" baseline="0" dirty="0" smtClean="0"/>
              <a:t>C-1 Atlas (holds the weight of its world on it’s shoulders)</a:t>
            </a:r>
          </a:p>
          <a:p>
            <a:r>
              <a:rPr lang="en-US" baseline="0" dirty="0" smtClean="0"/>
              <a:t>C-2 Axis.  Allows the head to pivot on and axis. </a:t>
            </a:r>
          </a:p>
          <a:p>
            <a:r>
              <a:rPr lang="en-US" dirty="0" smtClean="0"/>
              <a:t> </a:t>
            </a:r>
          </a:p>
          <a:p>
            <a:r>
              <a:rPr lang="en-US" dirty="0" smtClean="0"/>
              <a:t>Your</a:t>
            </a:r>
            <a:r>
              <a:rPr lang="en-US" baseline="0" dirty="0" smtClean="0"/>
              <a:t> spine is made up of 33 vertebrae total.  </a:t>
            </a:r>
          </a:p>
          <a:p>
            <a:r>
              <a:rPr lang="en-US" baseline="0" dirty="0" smtClean="0"/>
              <a:t>12 in </a:t>
            </a:r>
            <a:r>
              <a:rPr lang="en-US" baseline="0" dirty="0" smtClean="0"/>
              <a:t>thoracic linked to your 12 </a:t>
            </a:r>
            <a:r>
              <a:rPr lang="en-US" baseline="0" dirty="0" smtClean="0"/>
              <a:t>ribs </a:t>
            </a:r>
          </a:p>
          <a:p>
            <a:r>
              <a:rPr lang="en-US" baseline="0" dirty="0" smtClean="0"/>
              <a:t>5 in the lumbar.  Common ailments include herniated </a:t>
            </a:r>
            <a:r>
              <a:rPr lang="en-US" baseline="0" dirty="0" smtClean="0"/>
              <a:t>disks.  There is a disk between each </a:t>
            </a:r>
            <a:r>
              <a:rPr lang="en-US" baseline="0" dirty="0" smtClean="0"/>
              <a:t>vertebra </a:t>
            </a:r>
            <a:r>
              <a:rPr lang="en-US" baseline="0" dirty="0" smtClean="0"/>
              <a:t>that acts as a cushion, allows movement, but not too much as we don’t hurt the spinal column.  It is made of toothpaste like substance.  Once it breaks its barrier is cant go back in, and will cause pressure on nerves. </a:t>
            </a:r>
            <a:r>
              <a:rPr lang="en-US" baseline="0" dirty="0" smtClean="0"/>
              <a:t> Specifically the sciatic which can cause pain radiation down the leg to foot. </a:t>
            </a:r>
            <a:endParaRPr lang="en-US" baseline="0" dirty="0" smtClean="0"/>
          </a:p>
          <a:p>
            <a:r>
              <a:rPr lang="en-US" baseline="0" dirty="0" smtClean="0"/>
              <a:t>The diaphragm </a:t>
            </a:r>
            <a:r>
              <a:rPr lang="en-US" baseline="0" dirty="0" smtClean="0"/>
              <a:t>is connected to the </a:t>
            </a:r>
            <a:r>
              <a:rPr lang="en-US" baseline="0" dirty="0" smtClean="0"/>
              <a:t>lumbar </a:t>
            </a:r>
            <a:r>
              <a:rPr lang="en-US" baseline="0" dirty="0" smtClean="0"/>
              <a:t>vertebrae</a:t>
            </a:r>
          </a:p>
          <a:p>
            <a:endParaRPr lang="en-US" baseline="0" dirty="0" smtClean="0"/>
          </a:p>
          <a:p>
            <a:endParaRPr lang="en-US" baseline="0" dirty="0" smtClean="0"/>
          </a:p>
          <a:p>
            <a:r>
              <a:rPr lang="en-US" baseline="0" dirty="0" smtClean="0"/>
              <a:t>Sacrum.  5 fused disks.  These can have cysts in the plural space. </a:t>
            </a:r>
          </a:p>
          <a:p>
            <a:endParaRPr lang="en-US" dirty="0" smtClean="0"/>
          </a:p>
          <a:p>
            <a:r>
              <a:rPr lang="en-US" dirty="0" smtClean="0"/>
              <a:t>Coccyx</a:t>
            </a:r>
            <a:r>
              <a:rPr lang="en-US" baseline="0" dirty="0" smtClean="0"/>
              <a:t> (4) can result in a b</a:t>
            </a:r>
            <a:r>
              <a:rPr lang="en-US" dirty="0" smtClean="0"/>
              <a:t>roken</a:t>
            </a:r>
            <a:r>
              <a:rPr lang="en-US" baseline="0" dirty="0" smtClean="0"/>
              <a:t> </a:t>
            </a:r>
            <a:r>
              <a:rPr lang="en-US" baseline="0" dirty="0" smtClean="0"/>
              <a:t>tail </a:t>
            </a:r>
            <a:r>
              <a:rPr lang="en-US" baseline="0" dirty="0" smtClean="0"/>
              <a:t>bone </a:t>
            </a:r>
            <a:endParaRPr lang="en-US" baseline="0" dirty="0" smtClean="0"/>
          </a:p>
          <a:p>
            <a:endParaRPr lang="en-US" dirty="0" smtClean="0"/>
          </a:p>
          <a:p>
            <a:r>
              <a:rPr lang="en-US" dirty="0" smtClean="0"/>
              <a:t>Sprain</a:t>
            </a:r>
            <a:r>
              <a:rPr lang="en-US" baseline="0" dirty="0" smtClean="0"/>
              <a:t> VS Strain- </a:t>
            </a:r>
          </a:p>
          <a:p>
            <a:r>
              <a:rPr lang="en-US" baseline="0" dirty="0" smtClean="0"/>
              <a:t>Sprain- Is injury to ligament and thus the joint</a:t>
            </a:r>
          </a:p>
          <a:p>
            <a:r>
              <a:rPr lang="en-US" baseline="0" dirty="0" smtClean="0"/>
              <a:t>Strain- Is an injury to muscle or tendon. </a:t>
            </a:r>
          </a:p>
          <a:p>
            <a:endParaRPr lang="en-US" dirty="0" smtClean="0"/>
          </a:p>
          <a:p>
            <a:r>
              <a:rPr lang="en-US" dirty="0" smtClean="0"/>
              <a:t>Vocabulary-</a:t>
            </a:r>
          </a:p>
          <a:p>
            <a:r>
              <a:rPr lang="en-US" dirty="0"/>
              <a:t>Tendons- Connect muscle to bones</a:t>
            </a:r>
          </a:p>
          <a:p>
            <a:r>
              <a:rPr lang="en-US" dirty="0"/>
              <a:t>Ligaments- Connect bones to bones</a:t>
            </a:r>
          </a:p>
          <a:p>
            <a:r>
              <a:rPr lang="en-US" dirty="0"/>
              <a:t>Joints- Where bones meet</a:t>
            </a:r>
          </a:p>
          <a:p>
            <a:r>
              <a:rPr lang="en-US" dirty="0"/>
              <a:t>Strain Vs. Sprain </a:t>
            </a:r>
          </a:p>
          <a:p>
            <a:endParaRPr lang="en-US" dirty="0"/>
          </a:p>
        </p:txBody>
      </p:sp>
      <p:sp>
        <p:nvSpPr>
          <p:cNvPr id="4" name="Slide Number Placeholder 3"/>
          <p:cNvSpPr>
            <a:spLocks noGrp="1"/>
          </p:cNvSpPr>
          <p:nvPr>
            <p:ph type="sldNum" sz="quarter" idx="10"/>
          </p:nvPr>
        </p:nvSpPr>
        <p:spPr/>
        <p:txBody>
          <a:bodyPr/>
          <a:lstStyle/>
          <a:p>
            <a:fld id="{E7CAE20C-D77B-4EB7-AE52-E2B9CECD256E}" type="slidenum">
              <a:rPr lang="en-US" smtClean="0"/>
              <a:pPr/>
              <a:t>9</a:t>
            </a:fld>
            <a:endParaRPr lang="en-US"/>
          </a:p>
        </p:txBody>
      </p:sp>
    </p:spTree>
    <p:extLst>
      <p:ext uri="{BB962C8B-B14F-4D97-AF65-F5344CB8AC3E}">
        <p14:creationId xmlns:p14="http://schemas.microsoft.com/office/powerpoint/2010/main" val="34153209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47700" y="1447800"/>
            <a:ext cx="7848600" cy="1295400"/>
          </a:xfrm>
        </p:spPr>
        <p:txBody>
          <a:bodyPr/>
          <a:lstStyle>
            <a:lvl1pPr algn="ctr">
              <a:defRPr/>
            </a:lvl1pPr>
          </a:lstStyle>
          <a:p>
            <a:pPr lvl="0"/>
            <a:r>
              <a:rPr lang="en-US" noProof="0" smtClean="0"/>
              <a:t>Click to edit Master title style</a:t>
            </a:r>
            <a:endParaRPr lang="en-US" noProof="0" dirty="0" smtClean="0"/>
          </a:p>
        </p:txBody>
      </p:sp>
      <p:sp>
        <p:nvSpPr>
          <p:cNvPr id="109571" name="Rectangle 3"/>
          <p:cNvSpPr>
            <a:spLocks noGrp="1" noChangeArrowheads="1"/>
          </p:cNvSpPr>
          <p:nvPr>
            <p:ph type="subTitle" idx="1"/>
          </p:nvPr>
        </p:nvSpPr>
        <p:spPr>
          <a:xfrm>
            <a:off x="990600" y="3429000"/>
            <a:ext cx="7620000" cy="1066800"/>
          </a:xfrm>
        </p:spPr>
        <p:txBody>
          <a:bodyPr/>
          <a:lstStyle>
            <a:lvl1pPr marL="0" indent="0" algn="ctr">
              <a:buFontTx/>
              <a:buNone/>
              <a:defRPr sz="3600"/>
            </a:lvl1pPr>
          </a:lstStyle>
          <a:p>
            <a:pPr lvl="0"/>
            <a:r>
              <a:rPr lang="en-US" noProof="0" smtClean="0"/>
              <a:t>Click to edit Master subtitle style</a:t>
            </a:r>
            <a:endParaRPr lang="en-US" noProof="0" dirty="0" smtClean="0"/>
          </a:p>
        </p:txBody>
      </p:sp>
      <p:sp>
        <p:nvSpPr>
          <p:cNvPr id="109572" name="Rectangle 4"/>
          <p:cNvSpPr>
            <a:spLocks noGrp="1" noChangeArrowheads="1"/>
          </p:cNvSpPr>
          <p:nvPr>
            <p:ph type="dt" sz="half" idx="2"/>
          </p:nvPr>
        </p:nvSpPr>
        <p:spPr/>
        <p:txBody>
          <a:bodyPr/>
          <a:lstStyle>
            <a:lvl1pPr>
              <a:defRPr b="0">
                <a:solidFill>
                  <a:schemeClr val="tx1">
                    <a:lumMod val="65000"/>
                    <a:lumOff val="35000"/>
                  </a:schemeClr>
                </a:solidFill>
                <a:latin typeface="+mn-lt"/>
              </a:defRPr>
            </a:lvl1pPr>
          </a:lstStyle>
          <a:p>
            <a:endParaRPr lang="en-US" dirty="0"/>
          </a:p>
        </p:txBody>
      </p:sp>
      <p:sp>
        <p:nvSpPr>
          <p:cNvPr id="109573" name="Rectangle 5"/>
          <p:cNvSpPr>
            <a:spLocks noGrp="1" noChangeArrowheads="1"/>
          </p:cNvSpPr>
          <p:nvPr>
            <p:ph type="ftr" sz="quarter" idx="3"/>
          </p:nvPr>
        </p:nvSpPr>
        <p:spPr/>
        <p:txBody>
          <a:bodyPr/>
          <a:lstStyle>
            <a:lvl1pPr>
              <a:defRPr b="0">
                <a:solidFill>
                  <a:schemeClr val="tx1">
                    <a:lumMod val="65000"/>
                    <a:lumOff val="35000"/>
                  </a:schemeClr>
                </a:solidFill>
                <a:latin typeface="+mn-lt"/>
              </a:defRPr>
            </a:lvl1pPr>
          </a:lstStyle>
          <a:p>
            <a:endParaRPr lang="en-US" dirty="0"/>
          </a:p>
        </p:txBody>
      </p:sp>
      <p:sp>
        <p:nvSpPr>
          <p:cNvPr id="109574" name="Rectangle 6"/>
          <p:cNvSpPr>
            <a:spLocks noGrp="1" noChangeArrowheads="1"/>
          </p:cNvSpPr>
          <p:nvPr>
            <p:ph type="sldNum" sz="quarter" idx="4"/>
          </p:nvPr>
        </p:nvSpPr>
        <p:spPr/>
        <p:txBody>
          <a:bodyPr/>
          <a:lstStyle>
            <a:lvl1pPr>
              <a:defRPr b="0">
                <a:solidFill>
                  <a:schemeClr val="tx1">
                    <a:lumMod val="65000"/>
                    <a:lumOff val="35000"/>
                  </a:schemeClr>
                </a:solidFill>
                <a:latin typeface="+mn-lt"/>
              </a:defRPr>
            </a:lvl1pPr>
          </a:lstStyle>
          <a:p>
            <a:fld id="{BE19C0DE-C078-4586-94EC-518557DE64A2}"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F639B9F-2C80-4DC8-85FD-39014D0EA899}" type="slidenum">
              <a:rPr lang="en-US"/>
              <a:pPr/>
              <a:t>‹#›</a:t>
            </a:fld>
            <a:endParaRPr lang="en-US"/>
          </a:p>
        </p:txBody>
      </p:sp>
    </p:spTree>
    <p:extLst>
      <p:ext uri="{BB962C8B-B14F-4D97-AF65-F5344CB8AC3E}">
        <p14:creationId xmlns:p14="http://schemas.microsoft.com/office/powerpoint/2010/main" val="2570257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20193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85800"/>
            <a:ext cx="59055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89B3F-BCC9-4654-9345-B524E2460B07}" type="slidenum">
              <a:rPr lang="en-US"/>
              <a:pPr/>
              <a:t>‹#›</a:t>
            </a:fld>
            <a:endParaRPr lang="en-US"/>
          </a:p>
        </p:txBody>
      </p:sp>
    </p:spTree>
    <p:extLst>
      <p:ext uri="{BB962C8B-B14F-4D97-AF65-F5344CB8AC3E}">
        <p14:creationId xmlns:p14="http://schemas.microsoft.com/office/powerpoint/2010/main" val="109986007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85800"/>
            <a:ext cx="7391400" cy="9144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85800" y="1905000"/>
            <a:ext cx="784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3D52EE-2EC2-4889-BE6E-7EB8E38B3EEC}" type="slidenum">
              <a:rPr lang="en-US"/>
              <a:pPr/>
              <a:t>‹#›</a:t>
            </a:fld>
            <a:endParaRPr lang="en-US"/>
          </a:p>
        </p:txBody>
      </p:sp>
    </p:spTree>
    <p:extLst>
      <p:ext uri="{BB962C8B-B14F-4D97-AF65-F5344CB8AC3E}">
        <p14:creationId xmlns:p14="http://schemas.microsoft.com/office/powerpoint/2010/main" val="179673278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5B295FE-F8B1-4B4D-B3A7-33303EC74750}" type="slidenum">
              <a:rPr lang="en-US"/>
              <a:pPr/>
              <a:t>‹#›</a:t>
            </a:fld>
            <a:endParaRPr lang="en-US"/>
          </a:p>
        </p:txBody>
      </p:sp>
    </p:spTree>
    <p:extLst>
      <p:ext uri="{BB962C8B-B14F-4D97-AF65-F5344CB8AC3E}">
        <p14:creationId xmlns:p14="http://schemas.microsoft.com/office/powerpoint/2010/main" val="128568955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3962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905000"/>
            <a:ext cx="3962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2E366D-20AC-4469-B201-4C3CE52308A9}" type="slidenum">
              <a:rPr lang="en-US"/>
              <a:pPr/>
              <a:t>‹#›</a:t>
            </a:fld>
            <a:endParaRPr lang="en-US"/>
          </a:p>
        </p:txBody>
      </p:sp>
    </p:spTree>
    <p:extLst>
      <p:ext uri="{BB962C8B-B14F-4D97-AF65-F5344CB8AC3E}">
        <p14:creationId xmlns:p14="http://schemas.microsoft.com/office/powerpoint/2010/main" val="215209570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07F8811-BB39-4063-B54B-0B0CD125FC59}" type="slidenum">
              <a:rPr lang="en-US"/>
              <a:pPr/>
              <a:t>‹#›</a:t>
            </a:fld>
            <a:endParaRPr lang="en-US"/>
          </a:p>
        </p:txBody>
      </p:sp>
    </p:spTree>
    <p:extLst>
      <p:ext uri="{BB962C8B-B14F-4D97-AF65-F5344CB8AC3E}">
        <p14:creationId xmlns:p14="http://schemas.microsoft.com/office/powerpoint/2010/main" val="6647949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F88DAC2-F742-47E7-BDFB-501D2002B435}" type="slidenum">
              <a:rPr lang="en-US"/>
              <a:pPr/>
              <a:t>‹#›</a:t>
            </a:fld>
            <a:endParaRPr lang="en-US"/>
          </a:p>
        </p:txBody>
      </p:sp>
    </p:spTree>
    <p:extLst>
      <p:ext uri="{BB962C8B-B14F-4D97-AF65-F5344CB8AC3E}">
        <p14:creationId xmlns:p14="http://schemas.microsoft.com/office/powerpoint/2010/main" val="8372205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C40C83D-E769-49CD-A97B-6CE4F4D31969}" type="slidenum">
              <a:rPr lang="en-US"/>
              <a:pPr/>
              <a:t>‹#›</a:t>
            </a:fld>
            <a:endParaRPr lang="en-US"/>
          </a:p>
        </p:txBody>
      </p:sp>
    </p:spTree>
    <p:extLst>
      <p:ext uri="{BB962C8B-B14F-4D97-AF65-F5344CB8AC3E}">
        <p14:creationId xmlns:p14="http://schemas.microsoft.com/office/powerpoint/2010/main" val="186116544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D732AF-82A3-432F-8A42-4A4275DE0EA7}" type="slidenum">
              <a:rPr lang="en-US"/>
              <a:pPr/>
              <a:t>‹#›</a:t>
            </a:fld>
            <a:endParaRPr lang="en-US"/>
          </a:p>
        </p:txBody>
      </p:sp>
    </p:spTree>
    <p:extLst>
      <p:ext uri="{BB962C8B-B14F-4D97-AF65-F5344CB8AC3E}">
        <p14:creationId xmlns:p14="http://schemas.microsoft.com/office/powerpoint/2010/main" val="242679411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66E6EE8-63E5-42DA-A7C1-04B4B19F4C2F}" type="slidenum">
              <a:rPr lang="en-US"/>
              <a:pPr/>
              <a:t>‹#›</a:t>
            </a:fld>
            <a:endParaRPr lang="en-US"/>
          </a:p>
        </p:txBody>
      </p:sp>
    </p:spTree>
    <p:extLst>
      <p:ext uri="{BB962C8B-B14F-4D97-AF65-F5344CB8AC3E}">
        <p14:creationId xmlns:p14="http://schemas.microsoft.com/office/powerpoint/2010/main" val="273584951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bwMode="auto">
          <a:xfrm>
            <a:off x="457200" y="1905000"/>
            <a:ext cx="8077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 bullet text</a:t>
            </a:r>
          </a:p>
          <a:p>
            <a:pPr lvl="2"/>
            <a:r>
              <a:rPr lang="en-US" dirty="0" smtClean="0"/>
              <a:t>Third level bullet text</a:t>
            </a:r>
          </a:p>
          <a:p>
            <a:pPr lvl="3"/>
            <a:r>
              <a:rPr lang="en-US" dirty="0" smtClean="0"/>
              <a:t> Fourth level bullet text</a:t>
            </a:r>
          </a:p>
          <a:p>
            <a:pPr lvl="4"/>
            <a:r>
              <a:rPr lang="en-US" dirty="0" smtClean="0"/>
              <a:t>Fifth level bullet text</a:t>
            </a:r>
          </a:p>
          <a:p>
            <a:pPr lvl="1"/>
            <a:endParaRPr lang="en-US" dirty="0" smtClean="0"/>
          </a:p>
          <a:p>
            <a:pPr lvl="2"/>
            <a:endParaRPr lang="en-US" dirty="0" smtClean="0"/>
          </a:p>
        </p:txBody>
      </p:sp>
      <p:sp>
        <p:nvSpPr>
          <p:cNvPr id="108547" name="Rectangle 3"/>
          <p:cNvSpPr>
            <a:spLocks noGrp="1" noChangeArrowheads="1"/>
          </p:cNvSpPr>
          <p:nvPr>
            <p:ph type="title"/>
          </p:nvPr>
        </p:nvSpPr>
        <p:spPr bwMode="auto">
          <a:xfrm>
            <a:off x="457200" y="685800"/>
            <a:ext cx="8077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8548" name="Rectangle 4"/>
          <p:cNvSpPr>
            <a:spLocks noGrp="1" noChangeArrowheads="1"/>
          </p:cNvSpPr>
          <p:nvPr>
            <p:ph type="dt" sz="half" idx="2"/>
          </p:nvPr>
        </p:nvSpPr>
        <p:spPr bwMode="auto">
          <a:xfrm>
            <a:off x="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0">
                <a:solidFill>
                  <a:schemeClr val="tx1">
                    <a:lumMod val="65000"/>
                    <a:lumOff val="35000"/>
                  </a:schemeClr>
                </a:solidFill>
                <a:latin typeface="+mn-lt"/>
              </a:defRPr>
            </a:lvl1pPr>
          </a:lstStyle>
          <a:p>
            <a:endParaRPr lang="en-US" dirty="0"/>
          </a:p>
        </p:txBody>
      </p:sp>
      <p:sp>
        <p:nvSpPr>
          <p:cNvPr id="108549" name="Rectangle 5"/>
          <p:cNvSpPr>
            <a:spLocks noGrp="1" noChangeArrowheads="1"/>
          </p:cNvSpPr>
          <p:nvPr>
            <p:ph type="ftr" sz="quarter" idx="3"/>
          </p:nvPr>
        </p:nvSpPr>
        <p:spPr bwMode="auto">
          <a:xfrm>
            <a:off x="3124200" y="6629400"/>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solidFill>
                  <a:schemeClr val="tx1">
                    <a:lumMod val="65000"/>
                    <a:lumOff val="35000"/>
                  </a:schemeClr>
                </a:solidFill>
                <a:latin typeface="+mn-lt"/>
              </a:defRPr>
            </a:lvl1pPr>
          </a:lstStyle>
          <a:p>
            <a:endParaRPr lang="en-US" dirty="0"/>
          </a:p>
        </p:txBody>
      </p:sp>
      <p:sp>
        <p:nvSpPr>
          <p:cNvPr id="108550" name="Rectangle 6"/>
          <p:cNvSpPr>
            <a:spLocks noGrp="1" noChangeArrowheads="1"/>
          </p:cNvSpPr>
          <p:nvPr>
            <p:ph type="sldNum" sz="quarter" idx="4"/>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solidFill>
                  <a:schemeClr val="tx1">
                    <a:lumMod val="65000"/>
                    <a:lumOff val="35000"/>
                  </a:schemeClr>
                </a:solidFill>
                <a:latin typeface="+mn-lt"/>
              </a:defRPr>
            </a:lvl1pPr>
          </a:lstStyle>
          <a:p>
            <a:fld id="{0E473B5A-C5D8-4A29-98C2-A74172270BA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p:timing>
    <p:tnLst>
      <p:par>
        <p:cTn id="1" dur="indefinite" restart="never" nodeType="tmRoot"/>
      </p:par>
    </p:tnLst>
  </p:timing>
  <p:txStyles>
    <p:titleStyle>
      <a:lvl1pPr algn="l" rtl="0" eaLnBrk="1" fontAlgn="base" hangingPunct="1">
        <a:spcBef>
          <a:spcPct val="0"/>
        </a:spcBef>
        <a:spcAft>
          <a:spcPct val="0"/>
        </a:spcAft>
        <a:defRPr sz="4400">
          <a:solidFill>
            <a:schemeClr val="accent2">
              <a:lumMod val="75000"/>
            </a:schemeClr>
          </a:solidFill>
          <a:latin typeface="+mj-lt"/>
          <a:ea typeface="+mj-ea"/>
          <a:cs typeface="+mj-cs"/>
        </a:defRPr>
      </a:lvl1pPr>
      <a:lvl2pPr algn="l" rtl="0" eaLnBrk="1" fontAlgn="base" hangingPunct="1">
        <a:spcBef>
          <a:spcPct val="0"/>
        </a:spcBef>
        <a:spcAft>
          <a:spcPct val="0"/>
        </a:spcAft>
        <a:defRPr sz="4400">
          <a:solidFill>
            <a:srgbClr val="284C6A"/>
          </a:solidFill>
          <a:latin typeface="Trebuchet MS" pitchFamily="34" charset="0"/>
        </a:defRPr>
      </a:lvl2pPr>
      <a:lvl3pPr algn="l" rtl="0" eaLnBrk="1" fontAlgn="base" hangingPunct="1">
        <a:spcBef>
          <a:spcPct val="0"/>
        </a:spcBef>
        <a:spcAft>
          <a:spcPct val="0"/>
        </a:spcAft>
        <a:defRPr sz="4400">
          <a:solidFill>
            <a:srgbClr val="284C6A"/>
          </a:solidFill>
          <a:latin typeface="Trebuchet MS" pitchFamily="34" charset="0"/>
        </a:defRPr>
      </a:lvl3pPr>
      <a:lvl4pPr algn="l" rtl="0" eaLnBrk="1" fontAlgn="base" hangingPunct="1">
        <a:spcBef>
          <a:spcPct val="0"/>
        </a:spcBef>
        <a:spcAft>
          <a:spcPct val="0"/>
        </a:spcAft>
        <a:defRPr sz="4400">
          <a:solidFill>
            <a:srgbClr val="284C6A"/>
          </a:solidFill>
          <a:latin typeface="Trebuchet MS" pitchFamily="34" charset="0"/>
        </a:defRPr>
      </a:lvl4pPr>
      <a:lvl5pPr algn="l" rtl="0" eaLnBrk="1" fontAlgn="base" hangingPunct="1">
        <a:spcBef>
          <a:spcPct val="0"/>
        </a:spcBef>
        <a:spcAft>
          <a:spcPct val="0"/>
        </a:spcAft>
        <a:defRPr sz="4400">
          <a:solidFill>
            <a:srgbClr val="284C6A"/>
          </a:solidFill>
          <a:latin typeface="Trebuchet MS" pitchFamily="34" charset="0"/>
        </a:defRPr>
      </a:lvl5pPr>
      <a:lvl6pPr marL="457200" algn="l" rtl="0" eaLnBrk="1" fontAlgn="base" hangingPunct="1">
        <a:spcBef>
          <a:spcPct val="0"/>
        </a:spcBef>
        <a:spcAft>
          <a:spcPct val="0"/>
        </a:spcAft>
        <a:defRPr sz="4400">
          <a:solidFill>
            <a:srgbClr val="284C6A"/>
          </a:solidFill>
          <a:latin typeface="Trebuchet MS" pitchFamily="34" charset="0"/>
        </a:defRPr>
      </a:lvl6pPr>
      <a:lvl7pPr marL="914400" algn="l" rtl="0" eaLnBrk="1" fontAlgn="base" hangingPunct="1">
        <a:spcBef>
          <a:spcPct val="0"/>
        </a:spcBef>
        <a:spcAft>
          <a:spcPct val="0"/>
        </a:spcAft>
        <a:defRPr sz="4400">
          <a:solidFill>
            <a:srgbClr val="284C6A"/>
          </a:solidFill>
          <a:latin typeface="Trebuchet MS" pitchFamily="34" charset="0"/>
        </a:defRPr>
      </a:lvl7pPr>
      <a:lvl8pPr marL="1371600" algn="l" rtl="0" eaLnBrk="1" fontAlgn="base" hangingPunct="1">
        <a:spcBef>
          <a:spcPct val="0"/>
        </a:spcBef>
        <a:spcAft>
          <a:spcPct val="0"/>
        </a:spcAft>
        <a:defRPr sz="4400">
          <a:solidFill>
            <a:srgbClr val="284C6A"/>
          </a:solidFill>
          <a:latin typeface="Trebuchet MS" pitchFamily="34" charset="0"/>
        </a:defRPr>
      </a:lvl8pPr>
      <a:lvl9pPr marL="1828800" algn="l" rtl="0" eaLnBrk="1" fontAlgn="base" hangingPunct="1">
        <a:spcBef>
          <a:spcPct val="0"/>
        </a:spcBef>
        <a:spcAft>
          <a:spcPct val="0"/>
        </a:spcAft>
        <a:defRPr sz="4400">
          <a:solidFill>
            <a:srgbClr val="284C6A"/>
          </a:solidFill>
          <a:latin typeface="Trebuchet MS" pitchFamily="34" charset="0"/>
        </a:defRPr>
      </a:lvl9pPr>
    </p:titleStyle>
    <p:bodyStyle>
      <a:lvl1pPr marL="342900" indent="-342900" algn="l" rtl="0" eaLnBrk="1" fontAlgn="base" hangingPunct="1">
        <a:lnSpc>
          <a:spcPct val="125000"/>
        </a:lnSpc>
        <a:spcBef>
          <a:spcPct val="20000"/>
        </a:spcBef>
        <a:spcAft>
          <a:spcPct val="0"/>
        </a:spcAft>
        <a:buClr>
          <a:schemeClr val="accent2"/>
        </a:buClr>
        <a:buChar char="•"/>
        <a:defRPr sz="3200">
          <a:solidFill>
            <a:schemeClr val="accent2"/>
          </a:solidFill>
          <a:latin typeface="+mn-lt"/>
          <a:ea typeface="+mn-ea"/>
          <a:cs typeface="+mn-cs"/>
        </a:defRPr>
      </a:lvl1pPr>
      <a:lvl2pPr marL="742950" indent="-285750" algn="l" rtl="0" eaLnBrk="1" fontAlgn="base" hangingPunct="1">
        <a:spcBef>
          <a:spcPct val="20000"/>
        </a:spcBef>
        <a:spcAft>
          <a:spcPct val="0"/>
        </a:spcAft>
        <a:buFont typeface="Trebuchet MS" pitchFamily="34" charset="0"/>
        <a:buChar char="−"/>
        <a:defRPr sz="2800">
          <a:solidFill>
            <a:schemeClr val="accent2"/>
          </a:solidFill>
          <a:latin typeface="+mn-lt"/>
        </a:defRPr>
      </a:lvl2pPr>
      <a:lvl3pPr marL="1143000" indent="-228600" algn="l" rtl="0" eaLnBrk="1" fontAlgn="base" hangingPunct="1">
        <a:spcBef>
          <a:spcPct val="20000"/>
        </a:spcBef>
        <a:spcAft>
          <a:spcPct val="0"/>
        </a:spcAft>
        <a:buChar char="•"/>
        <a:defRPr sz="2400">
          <a:solidFill>
            <a:schemeClr val="accent2"/>
          </a:solidFill>
          <a:latin typeface="+mn-lt"/>
        </a:defRPr>
      </a:lvl3pPr>
      <a:lvl4pPr marL="1600200" indent="-228600" algn="l" rtl="0" eaLnBrk="1" fontAlgn="base" hangingPunct="1">
        <a:spcBef>
          <a:spcPct val="20000"/>
        </a:spcBef>
        <a:spcAft>
          <a:spcPct val="0"/>
        </a:spcAft>
        <a:buFont typeface="Trebuchet MS" pitchFamily="34" charset="0"/>
        <a:buChar char="−"/>
        <a:defRPr sz="2000">
          <a:solidFill>
            <a:schemeClr val="accent2"/>
          </a:solidFill>
          <a:latin typeface="+mn-lt"/>
        </a:defRPr>
      </a:lvl4pPr>
      <a:lvl5pPr marL="2057400" indent="-228600" algn="l" rtl="0" eaLnBrk="1" fontAlgn="base" hangingPunct="1">
        <a:spcBef>
          <a:spcPct val="20000"/>
        </a:spcBef>
        <a:spcAft>
          <a:spcPct val="0"/>
        </a:spcAft>
        <a:buChar char="•"/>
        <a:defRPr sz="2000">
          <a:solidFill>
            <a:schemeClr val="accent2"/>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youtu.be/GwX41xm9es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ww.youtube.com/watch?v=eGicIbMde2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gif"/></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ak-hdl.buzzfed.com/static/enhanced/webdr02/2012/11/5/10/anigif_enhanced-buzz-505-1352129807-5.gi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1.jpe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ctrTitle"/>
          </p:nvPr>
        </p:nvSpPr>
        <p:spPr/>
        <p:txBody>
          <a:bodyPr/>
          <a:lstStyle/>
          <a:p>
            <a:r>
              <a:rPr lang="en-US" dirty="0" smtClean="0"/>
              <a:t>EMD COLORADO</a:t>
            </a:r>
            <a:endParaRPr lang="en-US" dirty="0"/>
          </a:p>
        </p:txBody>
      </p:sp>
      <p:sp>
        <p:nvSpPr>
          <p:cNvPr id="4101" name="Rectangle 5"/>
          <p:cNvSpPr>
            <a:spLocks noGrp="1" noChangeArrowheads="1"/>
          </p:cNvSpPr>
          <p:nvPr>
            <p:ph type="subTitle" idx="1"/>
          </p:nvPr>
        </p:nvSpPr>
        <p:spPr/>
        <p:txBody>
          <a:bodyPr/>
          <a:lstStyle/>
          <a:p>
            <a:r>
              <a:rPr lang="en-US" dirty="0" smtClean="0"/>
              <a:t>Basic Anatomy </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77200" cy="914400"/>
          </a:xfrm>
        </p:spPr>
        <p:txBody>
          <a:bodyPr/>
          <a:lstStyle/>
          <a:p>
            <a:pPr algn="ctr"/>
            <a:r>
              <a:rPr lang="en-US" dirty="0" smtClean="0"/>
              <a:t>Nervous System</a:t>
            </a:r>
            <a:endParaRPr lang="en-US" dirty="0"/>
          </a:p>
        </p:txBody>
      </p:sp>
      <p:sp>
        <p:nvSpPr>
          <p:cNvPr id="3" name="Content Placeholder 2"/>
          <p:cNvSpPr>
            <a:spLocks noGrp="1"/>
          </p:cNvSpPr>
          <p:nvPr>
            <p:ph sz="half" idx="1"/>
          </p:nvPr>
        </p:nvSpPr>
        <p:spPr>
          <a:xfrm>
            <a:off x="239486" y="2667000"/>
            <a:ext cx="3048000" cy="3352800"/>
          </a:xfrm>
        </p:spPr>
        <p:txBody>
          <a:bodyPr/>
          <a:lstStyle/>
          <a:p>
            <a:pPr marL="0" indent="0" algn="ctr">
              <a:buNone/>
            </a:pPr>
            <a:r>
              <a:rPr lang="en-US" sz="2400" dirty="0" smtClean="0"/>
              <a:t>Its Function-</a:t>
            </a:r>
          </a:p>
          <a:p>
            <a:pPr marL="0" indent="0" algn="ctr">
              <a:buNone/>
            </a:pPr>
            <a:r>
              <a:rPr lang="en-US" sz="1800" dirty="0" smtClean="0"/>
              <a:t>Detect and process sensory information &amp; activate bodily responses. </a:t>
            </a:r>
          </a:p>
        </p:txBody>
      </p:sp>
      <p:sp>
        <p:nvSpPr>
          <p:cNvPr id="4" name="Content Placeholder 3"/>
          <p:cNvSpPr>
            <a:spLocks noGrp="1"/>
          </p:cNvSpPr>
          <p:nvPr>
            <p:ph sz="half" idx="2"/>
          </p:nvPr>
        </p:nvSpPr>
        <p:spPr>
          <a:xfrm>
            <a:off x="457200" y="1066800"/>
            <a:ext cx="8077200" cy="990600"/>
          </a:xfrm>
        </p:spPr>
        <p:txBody>
          <a:bodyPr/>
          <a:lstStyle/>
          <a:p>
            <a:pPr marL="0" indent="0" algn="ctr">
              <a:buNone/>
            </a:pPr>
            <a:r>
              <a:rPr lang="en-US" sz="2400" dirty="0" smtClean="0"/>
              <a:t>What’s Involved- </a:t>
            </a:r>
          </a:p>
          <a:p>
            <a:pPr marL="0" indent="0">
              <a:buNone/>
            </a:pPr>
            <a:r>
              <a:rPr lang="en-US" sz="2000" dirty="0" smtClean="0"/>
              <a:t>Central Nervous System- Brain </a:t>
            </a:r>
            <a:r>
              <a:rPr lang="en-US" sz="2000" dirty="0"/>
              <a:t>&amp;</a:t>
            </a:r>
            <a:r>
              <a:rPr lang="en-US" sz="2000" dirty="0" smtClean="0"/>
              <a:t> Spinal Cord</a:t>
            </a:r>
          </a:p>
          <a:p>
            <a:pPr marL="0" indent="0">
              <a:buNone/>
            </a:pPr>
            <a:r>
              <a:rPr lang="en-US" sz="2000" dirty="0" smtClean="0"/>
              <a:t>Peripheral Nervous System-Outside Nerves to Limbs and Organs </a:t>
            </a:r>
            <a:endParaRPr lang="en-US" sz="2000" dirty="0"/>
          </a:p>
        </p:txBody>
      </p:sp>
      <p:pic>
        <p:nvPicPr>
          <p:cNvPr id="6" name="Picture 5"/>
          <p:cNvPicPr/>
          <p:nvPr/>
        </p:nvPicPr>
        <p:blipFill rotWithShape="1">
          <a:blip r:embed="rId3"/>
          <a:srcRect l="25810" t="10974" r="60301" b="8780"/>
          <a:stretch/>
        </p:blipFill>
        <p:spPr bwMode="auto">
          <a:xfrm>
            <a:off x="6553200" y="2438400"/>
            <a:ext cx="2133600" cy="41801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7" name="Picture 6"/>
          <p:cNvPicPr/>
          <p:nvPr/>
        </p:nvPicPr>
        <p:blipFill rotWithShape="1">
          <a:blip r:embed="rId4"/>
          <a:srcRect l="21795" t="19943" r="53526" b="25451"/>
          <a:stretch/>
        </p:blipFill>
        <p:spPr bwMode="auto">
          <a:xfrm>
            <a:off x="446315" y="4427764"/>
            <a:ext cx="2667000" cy="219075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Picture 7"/>
          <p:cNvPicPr/>
          <p:nvPr/>
        </p:nvPicPr>
        <p:blipFill rotWithShape="1">
          <a:blip r:embed="rId5"/>
          <a:srcRect l="29084" t="15517" r="54844" b="19614"/>
          <a:stretch/>
        </p:blipFill>
        <p:spPr bwMode="auto">
          <a:xfrm>
            <a:off x="3505200" y="2848656"/>
            <a:ext cx="2819400" cy="355214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41122684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1371600"/>
            <a:ext cx="5627096" cy="5121084"/>
          </a:xfrm>
          <a:prstGeom prst="rect">
            <a:avLst/>
          </a:prstGeom>
          <a:ln>
            <a:noFill/>
          </a:ln>
          <a:effectLst>
            <a:outerShdw blurRad="292100" dist="139700" dir="2700000" algn="tl" rotWithShape="0">
              <a:srgbClr val="333333">
                <a:alpha val="65000"/>
              </a:srgbClr>
            </a:outerShdw>
          </a:effectLst>
        </p:spPr>
      </p:pic>
      <p:pic>
        <p:nvPicPr>
          <p:cNvPr id="3" name="Picture 2"/>
          <p:cNvPicPr/>
          <p:nvPr/>
        </p:nvPicPr>
        <p:blipFill rotWithShape="1">
          <a:blip r:embed="rId4"/>
          <a:srcRect l="42709" t="12689" r="49537" b="36900"/>
          <a:stretch/>
        </p:blipFill>
        <p:spPr bwMode="auto">
          <a:xfrm>
            <a:off x="6553200" y="1600200"/>
            <a:ext cx="2209800" cy="44196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4" name="TextBox 3"/>
          <p:cNvSpPr txBox="1"/>
          <p:nvPr/>
        </p:nvSpPr>
        <p:spPr>
          <a:xfrm>
            <a:off x="762000" y="381000"/>
            <a:ext cx="7696200" cy="646331"/>
          </a:xfrm>
          <a:prstGeom prst="rect">
            <a:avLst/>
          </a:prstGeom>
          <a:noFill/>
        </p:spPr>
        <p:txBody>
          <a:bodyPr wrap="square" rtlCol="0">
            <a:spAutoFit/>
          </a:bodyPr>
          <a:lstStyle/>
          <a:p>
            <a:pPr algn="ctr"/>
            <a:r>
              <a:rPr lang="en-US" sz="3600" dirty="0" smtClean="0"/>
              <a:t>Breaking the System</a:t>
            </a:r>
            <a:endParaRPr lang="en-US" sz="3600" dirty="0"/>
          </a:p>
        </p:txBody>
      </p:sp>
    </p:spTree>
    <p:extLst>
      <p:ext uri="{BB962C8B-B14F-4D97-AF65-F5344CB8AC3E}">
        <p14:creationId xmlns:p14="http://schemas.microsoft.com/office/powerpoint/2010/main" val="304283381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3" y="228600"/>
            <a:ext cx="7391400" cy="685800"/>
          </a:xfrm>
        </p:spPr>
        <p:txBody>
          <a:bodyPr/>
          <a:lstStyle/>
          <a:p>
            <a:pPr algn="ctr"/>
            <a:r>
              <a:rPr lang="en-US" dirty="0" smtClean="0"/>
              <a:t>Circulatory System </a:t>
            </a:r>
            <a:endParaRPr lang="en-US" dirty="0"/>
          </a:p>
        </p:txBody>
      </p:sp>
      <p:sp>
        <p:nvSpPr>
          <p:cNvPr id="3" name="Content Placeholder 2"/>
          <p:cNvSpPr>
            <a:spLocks noGrp="1"/>
          </p:cNvSpPr>
          <p:nvPr>
            <p:ph idx="1"/>
          </p:nvPr>
        </p:nvSpPr>
        <p:spPr>
          <a:xfrm>
            <a:off x="400003" y="5229916"/>
            <a:ext cx="4770755" cy="744888"/>
          </a:xfrm>
        </p:spPr>
        <p:txBody>
          <a:bodyPr/>
          <a:lstStyle/>
          <a:p>
            <a:pPr marL="0" indent="0" algn="ctr">
              <a:buNone/>
            </a:pPr>
            <a:r>
              <a:rPr lang="en-US" sz="2800" dirty="0" smtClean="0"/>
              <a:t>Its Function-</a:t>
            </a:r>
          </a:p>
          <a:p>
            <a:pPr marL="0" indent="0" algn="ctr">
              <a:buNone/>
            </a:pPr>
            <a:r>
              <a:rPr lang="en-US" sz="1600" u="sng" dirty="0" smtClean="0"/>
              <a:t>Perfusion-</a:t>
            </a:r>
            <a:r>
              <a:rPr lang="en-US" sz="1600" dirty="0" smtClean="0"/>
              <a:t> The circulation of blood within an organ or tissue in adequate amounts to meet the cell’s current needs. </a:t>
            </a:r>
            <a:endParaRPr lang="en-US" sz="1600" u="sng" dirty="0"/>
          </a:p>
          <a:p>
            <a:endParaRPr lang="en-US" dirty="0"/>
          </a:p>
        </p:txBody>
      </p:sp>
      <p:sp>
        <p:nvSpPr>
          <p:cNvPr id="4" name="TextBox 3"/>
          <p:cNvSpPr txBox="1"/>
          <p:nvPr/>
        </p:nvSpPr>
        <p:spPr>
          <a:xfrm>
            <a:off x="762000" y="914400"/>
            <a:ext cx="7772400" cy="523220"/>
          </a:xfrm>
          <a:prstGeom prst="rect">
            <a:avLst/>
          </a:prstGeom>
          <a:noFill/>
        </p:spPr>
        <p:txBody>
          <a:bodyPr wrap="square" rtlCol="0">
            <a:spAutoFit/>
          </a:bodyPr>
          <a:lstStyle/>
          <a:p>
            <a:pPr algn="ctr"/>
            <a:r>
              <a:rPr lang="en-US" sz="2800" dirty="0" smtClean="0"/>
              <a:t>What’s Involved- Pump, Pipes &amp; Fuel</a:t>
            </a:r>
            <a:endParaRPr lang="en-US" sz="2800" dirty="0"/>
          </a:p>
        </p:txBody>
      </p:sp>
      <p:pic>
        <p:nvPicPr>
          <p:cNvPr id="5" name="Picture 4"/>
          <p:cNvPicPr/>
          <p:nvPr/>
        </p:nvPicPr>
        <p:blipFill rotWithShape="1">
          <a:blip r:embed="rId3"/>
          <a:srcRect l="23980" t="17462" r="61920" b="13728"/>
          <a:stretch/>
        </p:blipFill>
        <p:spPr bwMode="auto">
          <a:xfrm>
            <a:off x="5867400" y="1600199"/>
            <a:ext cx="3048000" cy="48768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Picture 5"/>
          <p:cNvPicPr/>
          <p:nvPr/>
        </p:nvPicPr>
        <p:blipFill rotWithShape="1">
          <a:blip r:embed="rId4"/>
          <a:srcRect l="45617" t="20114" r="44326" b="36725"/>
          <a:stretch/>
        </p:blipFill>
        <p:spPr bwMode="auto">
          <a:xfrm>
            <a:off x="3200400" y="1632150"/>
            <a:ext cx="2350951" cy="344403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Picture 7"/>
          <p:cNvPicPr/>
          <p:nvPr/>
        </p:nvPicPr>
        <p:blipFill rotWithShape="1">
          <a:blip r:embed="rId5"/>
          <a:srcRect l="2106" t="20724" r="80125" b="11113"/>
          <a:stretch/>
        </p:blipFill>
        <p:spPr bwMode="auto">
          <a:xfrm>
            <a:off x="304800" y="1600199"/>
            <a:ext cx="2480581" cy="347599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691828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srcRect l="10256" t="12347" r="64103" b="43968"/>
          <a:stretch/>
        </p:blipFill>
        <p:spPr bwMode="auto">
          <a:xfrm>
            <a:off x="1828800" y="1066800"/>
            <a:ext cx="5029200" cy="3433445"/>
          </a:xfrm>
          <a:prstGeom prst="rect">
            <a:avLst/>
          </a:prstGeom>
          <a:ln>
            <a:noFill/>
          </a:ln>
          <a:extLst>
            <a:ext uri="{53640926-AAD7-44D8-BBD7-CCE9431645EC}">
              <a14:shadowObscured xmlns:a14="http://schemas.microsoft.com/office/drawing/2010/main"/>
            </a:ext>
          </a:extLst>
        </p:spPr>
      </p:pic>
      <p:sp>
        <p:nvSpPr>
          <p:cNvPr id="4" name="TextBox 3">
            <a:hlinkClick r:id="rId4"/>
          </p:cNvPr>
          <p:cNvSpPr txBox="1"/>
          <p:nvPr/>
        </p:nvSpPr>
        <p:spPr>
          <a:xfrm>
            <a:off x="1817914" y="4953000"/>
            <a:ext cx="5638800" cy="523220"/>
          </a:xfrm>
          <a:prstGeom prst="rect">
            <a:avLst/>
          </a:prstGeom>
          <a:noFill/>
        </p:spPr>
        <p:txBody>
          <a:bodyPr wrap="square" rtlCol="0">
            <a:spAutoFit/>
          </a:bodyPr>
          <a:lstStyle/>
          <a:p>
            <a:pPr algn="ctr"/>
            <a:r>
              <a:rPr lang="en-US" sz="2800" dirty="0" smtClean="0">
                <a:hlinkClick r:id="rId4"/>
              </a:rPr>
              <a:t>Video of Circulatory System </a:t>
            </a:r>
            <a:endParaRPr lang="en-US" sz="2800" dirty="0"/>
          </a:p>
        </p:txBody>
      </p:sp>
    </p:spTree>
    <p:extLst>
      <p:ext uri="{BB962C8B-B14F-4D97-AF65-F5344CB8AC3E}">
        <p14:creationId xmlns:p14="http://schemas.microsoft.com/office/powerpoint/2010/main" val="261560354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717" y="228600"/>
            <a:ext cx="7391400" cy="914400"/>
          </a:xfrm>
        </p:spPr>
        <p:txBody>
          <a:bodyPr/>
          <a:lstStyle/>
          <a:p>
            <a:pPr algn="ctr"/>
            <a:r>
              <a:rPr lang="en-US" sz="3600" dirty="0" smtClean="0"/>
              <a:t>Blood Thinners/Anticoagulants</a:t>
            </a:r>
            <a:endParaRPr lang="en-US" sz="3600" dirty="0"/>
          </a:p>
        </p:txBody>
      </p:sp>
      <p:pic>
        <p:nvPicPr>
          <p:cNvPr id="1026" name="Picture 2" descr="http://azheartdoctor.com/wp-content/uploads/2013/05/coumadin2.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4864834"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p:nvPr/>
        </p:nvPicPr>
        <p:blipFill rotWithShape="1">
          <a:blip r:embed="rId4"/>
          <a:srcRect l="30890" t="62559" r="42840" b="9261"/>
          <a:stretch/>
        </p:blipFill>
        <p:spPr bwMode="auto">
          <a:xfrm>
            <a:off x="2667000" y="4572000"/>
            <a:ext cx="5970270" cy="216154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4" name="TextBox 3"/>
          <p:cNvSpPr txBox="1"/>
          <p:nvPr/>
        </p:nvSpPr>
        <p:spPr>
          <a:xfrm>
            <a:off x="5562600" y="1497799"/>
            <a:ext cx="2851517" cy="2308324"/>
          </a:xfrm>
          <a:prstGeom prst="rect">
            <a:avLst/>
          </a:prstGeom>
          <a:noFill/>
        </p:spPr>
        <p:txBody>
          <a:bodyPr wrap="square" rtlCol="0">
            <a:spAutoFit/>
          </a:bodyPr>
          <a:lstStyle/>
          <a:p>
            <a:pPr algn="ctr"/>
            <a:r>
              <a:rPr lang="en-US" u="sng" dirty="0" smtClean="0"/>
              <a:t>Common Types </a:t>
            </a:r>
          </a:p>
          <a:p>
            <a:pPr algn="ctr"/>
            <a:endParaRPr lang="en-US" u="sng" dirty="0" smtClean="0"/>
          </a:p>
          <a:p>
            <a:pPr algn="ctr"/>
            <a:r>
              <a:rPr lang="en-US" dirty="0" smtClean="0"/>
              <a:t>Aspirin (includes baby)</a:t>
            </a:r>
          </a:p>
          <a:p>
            <a:pPr algn="ctr"/>
            <a:r>
              <a:rPr lang="en-US" dirty="0" smtClean="0"/>
              <a:t>Ibuprofen</a:t>
            </a:r>
          </a:p>
          <a:p>
            <a:pPr algn="ctr"/>
            <a:r>
              <a:rPr lang="en-US" dirty="0" err="1" smtClean="0"/>
              <a:t>Coumandin</a:t>
            </a:r>
            <a:r>
              <a:rPr lang="en-US" dirty="0" smtClean="0"/>
              <a:t> (Warfarin)</a:t>
            </a:r>
          </a:p>
          <a:p>
            <a:pPr algn="ctr"/>
            <a:r>
              <a:rPr lang="en-US" dirty="0" smtClean="0"/>
              <a:t>Plavix</a:t>
            </a:r>
          </a:p>
          <a:p>
            <a:pPr algn="ctr"/>
            <a:r>
              <a:rPr lang="en-US" dirty="0" err="1" smtClean="0"/>
              <a:t>Lovenox</a:t>
            </a:r>
            <a:endParaRPr lang="en-US" dirty="0" smtClean="0"/>
          </a:p>
          <a:p>
            <a:pPr algn="ctr"/>
            <a:r>
              <a:rPr lang="en-US" dirty="0" smtClean="0"/>
              <a:t>Heparin</a:t>
            </a:r>
            <a:endParaRPr lang="en-US" dirty="0"/>
          </a:p>
        </p:txBody>
      </p:sp>
    </p:spTree>
    <p:extLst>
      <p:ext uri="{BB962C8B-B14F-4D97-AF65-F5344CB8AC3E}">
        <p14:creationId xmlns:p14="http://schemas.microsoft.com/office/powerpoint/2010/main" val="52795689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Respiratory System</a:t>
            </a:r>
            <a:endParaRPr lang="en-US" dirty="0"/>
          </a:p>
        </p:txBody>
      </p:sp>
      <p:sp>
        <p:nvSpPr>
          <p:cNvPr id="3" name="Text Placeholder 2"/>
          <p:cNvSpPr>
            <a:spLocks noGrp="1"/>
          </p:cNvSpPr>
          <p:nvPr>
            <p:ph type="body" idx="1"/>
          </p:nvPr>
        </p:nvSpPr>
        <p:spPr>
          <a:xfrm>
            <a:off x="457199" y="1295401"/>
            <a:ext cx="7772401" cy="685800"/>
          </a:xfrm>
        </p:spPr>
        <p:txBody>
          <a:bodyPr/>
          <a:lstStyle/>
          <a:p>
            <a:pPr algn="ctr"/>
            <a:r>
              <a:rPr lang="en-US" dirty="0" smtClean="0"/>
              <a:t>What’s Involved- Upper &amp; Lower Airways</a:t>
            </a:r>
          </a:p>
        </p:txBody>
      </p:sp>
      <p:sp>
        <p:nvSpPr>
          <p:cNvPr id="6" name="Content Placeholder 5"/>
          <p:cNvSpPr>
            <a:spLocks noGrp="1"/>
          </p:cNvSpPr>
          <p:nvPr>
            <p:ph sz="quarter" idx="4"/>
          </p:nvPr>
        </p:nvSpPr>
        <p:spPr>
          <a:xfrm>
            <a:off x="5584371" y="2174875"/>
            <a:ext cx="3102429" cy="1482725"/>
          </a:xfrm>
        </p:spPr>
        <p:txBody>
          <a:bodyPr/>
          <a:lstStyle/>
          <a:p>
            <a:pPr marL="0" indent="0" algn="ctr">
              <a:buNone/>
            </a:pPr>
            <a:r>
              <a:rPr lang="en-US" dirty="0" smtClean="0"/>
              <a:t>Its </a:t>
            </a:r>
            <a:r>
              <a:rPr lang="en-US" dirty="0"/>
              <a:t>F</a:t>
            </a:r>
            <a:r>
              <a:rPr lang="en-US" dirty="0" smtClean="0"/>
              <a:t>unction-</a:t>
            </a:r>
          </a:p>
          <a:p>
            <a:pPr marL="0" indent="0" algn="ctr">
              <a:buNone/>
            </a:pPr>
            <a:r>
              <a:rPr lang="en-US" sz="2000" dirty="0" smtClean="0"/>
              <a:t>Move oxygen in, move carbon dioxide out. </a:t>
            </a:r>
            <a:endParaRPr lang="en-US" sz="2000" dirty="0"/>
          </a:p>
        </p:txBody>
      </p:sp>
      <p:pic>
        <p:nvPicPr>
          <p:cNvPr id="8" name="Content Placeholder 7"/>
          <p:cNvPicPr>
            <a:picLocks noGrp="1"/>
          </p:cNvPicPr>
          <p:nvPr>
            <p:ph sz="half" idx="2"/>
          </p:nvPr>
        </p:nvPicPr>
        <p:blipFill rotWithShape="1">
          <a:blip r:embed="rId3"/>
          <a:srcRect l="12500" t="13771" r="50000" b="6932"/>
          <a:stretch/>
        </p:blipFill>
        <p:spPr bwMode="auto">
          <a:xfrm>
            <a:off x="424542" y="2057400"/>
            <a:ext cx="5159829" cy="39624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26" name="Picture 2" descr="https://journeyoflight79.files.wordpress.com/2012/04/alveoli-2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3755686"/>
            <a:ext cx="2831015" cy="2721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04817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8975" t="17569" r="64583" b="28300"/>
          <a:stretch/>
        </p:blipFill>
        <p:spPr bwMode="auto">
          <a:xfrm>
            <a:off x="1981200" y="990600"/>
            <a:ext cx="5057775" cy="3494405"/>
          </a:xfrm>
          <a:prstGeom prst="rect">
            <a:avLst/>
          </a:prstGeom>
          <a:ln>
            <a:noFill/>
          </a:ln>
          <a:extLst>
            <a:ext uri="{53640926-AAD7-44D8-BBD7-CCE9431645EC}">
              <a14:shadowObscured xmlns:a14="http://schemas.microsoft.com/office/drawing/2010/main"/>
            </a:ext>
          </a:extLst>
        </p:spPr>
      </p:pic>
      <p:sp>
        <p:nvSpPr>
          <p:cNvPr id="8" name="TextBox 7">
            <a:hlinkClick r:id="rId4"/>
          </p:cNvPr>
          <p:cNvSpPr txBox="1"/>
          <p:nvPr/>
        </p:nvSpPr>
        <p:spPr>
          <a:xfrm>
            <a:off x="2083782" y="5029200"/>
            <a:ext cx="4852610" cy="1200329"/>
          </a:xfrm>
          <a:prstGeom prst="rect">
            <a:avLst/>
          </a:prstGeom>
          <a:noFill/>
        </p:spPr>
        <p:txBody>
          <a:bodyPr wrap="none" rtlCol="0">
            <a:spAutoFit/>
          </a:bodyPr>
          <a:lstStyle/>
          <a:p>
            <a:pPr algn="ctr"/>
            <a:r>
              <a:rPr lang="en-US" sz="3600" dirty="0" smtClean="0">
                <a:hlinkClick r:id="rId4"/>
              </a:rPr>
              <a:t>Animation of Breathing</a:t>
            </a:r>
            <a:endParaRPr lang="en-US" sz="3600" dirty="0" smtClean="0"/>
          </a:p>
          <a:p>
            <a:pPr algn="ctr"/>
            <a:endParaRPr lang="en-US" sz="3600" dirty="0"/>
          </a:p>
        </p:txBody>
      </p:sp>
    </p:spTree>
    <p:extLst>
      <p:ext uri="{BB962C8B-B14F-4D97-AF65-F5344CB8AC3E}">
        <p14:creationId xmlns:p14="http://schemas.microsoft.com/office/powerpoint/2010/main" val="138794054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744"/>
            <a:ext cx="8229600" cy="1143000"/>
          </a:xfrm>
        </p:spPr>
        <p:txBody>
          <a:bodyPr/>
          <a:lstStyle/>
          <a:p>
            <a:pPr algn="ctr"/>
            <a:r>
              <a:rPr lang="en-US" dirty="0" smtClean="0"/>
              <a:t>Digestive System</a:t>
            </a:r>
            <a:endParaRPr lang="en-US" dirty="0"/>
          </a:p>
        </p:txBody>
      </p:sp>
      <p:sp>
        <p:nvSpPr>
          <p:cNvPr id="3" name="Text Placeholder 2"/>
          <p:cNvSpPr>
            <a:spLocks noGrp="1"/>
          </p:cNvSpPr>
          <p:nvPr>
            <p:ph type="body" idx="1"/>
          </p:nvPr>
        </p:nvSpPr>
        <p:spPr>
          <a:xfrm>
            <a:off x="2557235" y="1126913"/>
            <a:ext cx="4040188" cy="514392"/>
          </a:xfrm>
        </p:spPr>
        <p:txBody>
          <a:bodyPr/>
          <a:lstStyle/>
          <a:p>
            <a:pPr algn="ctr"/>
            <a:r>
              <a:rPr lang="en-US" dirty="0" smtClean="0">
                <a:solidFill>
                  <a:schemeClr val="accent2">
                    <a:lumMod val="75000"/>
                  </a:schemeClr>
                </a:solidFill>
              </a:rPr>
              <a:t>What’s Involved-</a:t>
            </a:r>
            <a:endParaRPr lang="en-US" dirty="0">
              <a:solidFill>
                <a:schemeClr val="accent2">
                  <a:lumMod val="75000"/>
                </a:schemeClr>
              </a:solidFill>
            </a:endParaRPr>
          </a:p>
        </p:txBody>
      </p:sp>
      <p:pic>
        <p:nvPicPr>
          <p:cNvPr id="7" name="Content Placeholder 6"/>
          <p:cNvPicPr>
            <a:picLocks noGrp="1"/>
          </p:cNvPicPr>
          <p:nvPr>
            <p:ph sz="half" idx="2"/>
          </p:nvPr>
        </p:nvPicPr>
        <p:blipFill rotWithShape="1">
          <a:blip r:embed="rId3"/>
          <a:srcRect l="26133" t="34152" r="58948" b="26269"/>
          <a:stretch/>
        </p:blipFill>
        <p:spPr bwMode="auto">
          <a:xfrm>
            <a:off x="446087" y="1641305"/>
            <a:ext cx="4040188" cy="374574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Content Placeholder 7"/>
          <p:cNvPicPr>
            <a:picLocks noGrp="1"/>
          </p:cNvPicPr>
          <p:nvPr>
            <p:ph sz="quarter" idx="4"/>
          </p:nvPr>
        </p:nvPicPr>
        <p:blipFill rotWithShape="1">
          <a:blip r:embed="rId3"/>
          <a:srcRect l="41012" t="32763" r="44088" b="27031"/>
          <a:stretch/>
        </p:blipFill>
        <p:spPr bwMode="auto">
          <a:xfrm>
            <a:off x="4576535" y="1641305"/>
            <a:ext cx="4041775" cy="372801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1" name="TextBox 10"/>
          <p:cNvSpPr txBox="1"/>
          <p:nvPr/>
        </p:nvSpPr>
        <p:spPr>
          <a:xfrm>
            <a:off x="490991" y="5737110"/>
            <a:ext cx="7924800" cy="923330"/>
          </a:xfrm>
          <a:prstGeom prst="rect">
            <a:avLst/>
          </a:prstGeom>
          <a:noFill/>
        </p:spPr>
        <p:txBody>
          <a:bodyPr wrap="square" rtlCol="0">
            <a:spAutoFit/>
          </a:bodyPr>
          <a:lstStyle/>
          <a:p>
            <a:pPr algn="ctr"/>
            <a:r>
              <a:rPr lang="en-US" dirty="0" smtClean="0">
                <a:solidFill>
                  <a:schemeClr val="accent2">
                    <a:lumMod val="75000"/>
                  </a:schemeClr>
                </a:solidFill>
              </a:rPr>
              <a:t>Its Function- </a:t>
            </a:r>
          </a:p>
          <a:p>
            <a:pPr algn="ctr"/>
            <a:r>
              <a:rPr lang="en-US" dirty="0" smtClean="0">
                <a:solidFill>
                  <a:schemeClr val="accent2">
                    <a:lumMod val="75000"/>
                  </a:schemeClr>
                </a:solidFill>
              </a:rPr>
              <a:t>To process food and nourish the individual cells in our body. </a:t>
            </a:r>
          </a:p>
          <a:p>
            <a:pPr algn="ctr"/>
            <a:r>
              <a:rPr lang="en-US" dirty="0" smtClean="0">
                <a:solidFill>
                  <a:schemeClr val="accent2">
                    <a:lumMod val="75000"/>
                  </a:schemeClr>
                </a:solidFill>
              </a:rPr>
              <a:t>Waste Removal.</a:t>
            </a:r>
            <a:endParaRPr lang="en-US" dirty="0">
              <a:solidFill>
                <a:schemeClr val="accent2">
                  <a:lumMod val="75000"/>
                </a:schemeClr>
              </a:solidFill>
            </a:endParaRPr>
          </a:p>
        </p:txBody>
      </p:sp>
    </p:spTree>
    <p:extLst>
      <p:ext uri="{BB962C8B-B14F-4D97-AF65-F5344CB8AC3E}">
        <p14:creationId xmlns:p14="http://schemas.microsoft.com/office/powerpoint/2010/main" val="609112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Endocrine System </a:t>
            </a:r>
            <a:endParaRPr lang="en-US" dirty="0"/>
          </a:p>
        </p:txBody>
      </p:sp>
      <p:sp>
        <p:nvSpPr>
          <p:cNvPr id="3" name="Text Placeholder 2"/>
          <p:cNvSpPr>
            <a:spLocks noGrp="1"/>
          </p:cNvSpPr>
          <p:nvPr>
            <p:ph type="body" idx="1"/>
          </p:nvPr>
        </p:nvSpPr>
        <p:spPr>
          <a:xfrm>
            <a:off x="457200" y="1535113"/>
            <a:ext cx="8077200" cy="639762"/>
          </a:xfrm>
        </p:spPr>
        <p:txBody>
          <a:bodyPr/>
          <a:lstStyle/>
          <a:p>
            <a:pPr algn="ctr"/>
            <a:r>
              <a:rPr lang="en-US" dirty="0" smtClean="0"/>
              <a:t>What’s Involved- A complex message and control system that integrates many body functions. </a:t>
            </a:r>
            <a:endParaRPr lang="en-US" dirty="0"/>
          </a:p>
        </p:txBody>
      </p:sp>
      <p:sp>
        <p:nvSpPr>
          <p:cNvPr id="6" name="Content Placeholder 5"/>
          <p:cNvSpPr>
            <a:spLocks noGrp="1"/>
          </p:cNvSpPr>
          <p:nvPr>
            <p:ph sz="quarter" idx="4"/>
          </p:nvPr>
        </p:nvSpPr>
        <p:spPr>
          <a:xfrm>
            <a:off x="4645025" y="2174875"/>
            <a:ext cx="4041775" cy="2397125"/>
          </a:xfrm>
        </p:spPr>
        <p:txBody>
          <a:bodyPr/>
          <a:lstStyle/>
          <a:p>
            <a:pPr marL="0" indent="0">
              <a:buNone/>
            </a:pPr>
            <a:r>
              <a:rPr lang="en-US" dirty="0" smtClean="0"/>
              <a:t>Its Function-</a:t>
            </a:r>
          </a:p>
          <a:p>
            <a:pPr marL="0" indent="0">
              <a:buNone/>
            </a:pPr>
            <a:r>
              <a:rPr lang="en-US" dirty="0" smtClean="0"/>
              <a:t>Releasing hormones such as adrenalin and insulin into the body. Regulate body processes.</a:t>
            </a:r>
            <a:endParaRPr lang="en-US" dirty="0"/>
          </a:p>
        </p:txBody>
      </p:sp>
      <p:pic>
        <p:nvPicPr>
          <p:cNvPr id="7" name="Content Placeholder 6"/>
          <p:cNvPicPr>
            <a:picLocks noGrp="1"/>
          </p:cNvPicPr>
          <p:nvPr>
            <p:ph sz="half" idx="2"/>
          </p:nvPr>
        </p:nvPicPr>
        <p:blipFill rotWithShape="1">
          <a:blip r:embed="rId3"/>
          <a:srcRect l="25708" t="17383" r="63851" b="45039"/>
          <a:stretch/>
        </p:blipFill>
        <p:spPr bwMode="auto">
          <a:xfrm>
            <a:off x="1462608" y="2217694"/>
            <a:ext cx="3182417" cy="386564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Picture 2" descr="http://aarcaro.files.wordpress.com/2011/01/dwa5-organ-systems1.gif"/>
          <p:cNvPicPr>
            <a:picLocks noChangeAspect="1" noChangeArrowheads="1"/>
          </p:cNvPicPr>
          <p:nvPr/>
        </p:nvPicPr>
        <p:blipFill rotWithShape="1">
          <a:blip r:embed="rId4">
            <a:extLst>
              <a:ext uri="{28A0092B-C50C-407E-A947-70E740481C1C}">
                <a14:useLocalDpi xmlns:a14="http://schemas.microsoft.com/office/drawing/2010/main" val="0"/>
              </a:ext>
            </a:extLst>
          </a:blip>
          <a:srcRect l="56238"/>
          <a:stretch/>
        </p:blipFill>
        <p:spPr bwMode="auto">
          <a:xfrm>
            <a:off x="228600" y="4800600"/>
            <a:ext cx="1406008" cy="1889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000" y="4724400"/>
            <a:ext cx="3429000" cy="2031325"/>
          </a:xfrm>
          <a:prstGeom prst="rect">
            <a:avLst/>
          </a:prstGeom>
          <a:noFill/>
        </p:spPr>
        <p:txBody>
          <a:bodyPr wrap="square" rtlCol="0">
            <a:spAutoFit/>
          </a:bodyPr>
          <a:lstStyle/>
          <a:p>
            <a:r>
              <a:rPr lang="en-US" dirty="0" smtClean="0">
                <a:solidFill>
                  <a:schemeClr val="accent2">
                    <a:lumMod val="75000"/>
                  </a:schemeClr>
                </a:solidFill>
              </a:rPr>
              <a:t>Urinary System-</a:t>
            </a:r>
          </a:p>
          <a:p>
            <a:r>
              <a:rPr lang="en-US" dirty="0" smtClean="0">
                <a:solidFill>
                  <a:schemeClr val="accent2">
                    <a:lumMod val="75000"/>
                  </a:schemeClr>
                </a:solidFill>
              </a:rPr>
              <a:t>Controls water balance in the body, removes waste from blood. </a:t>
            </a:r>
          </a:p>
          <a:p>
            <a:endParaRPr lang="en-US" dirty="0">
              <a:solidFill>
                <a:schemeClr val="accent2">
                  <a:lumMod val="75000"/>
                </a:schemeClr>
              </a:solidFill>
            </a:endParaRPr>
          </a:p>
          <a:p>
            <a:r>
              <a:rPr lang="en-US" dirty="0" smtClean="0">
                <a:solidFill>
                  <a:schemeClr val="accent2">
                    <a:lumMod val="75000"/>
                  </a:schemeClr>
                </a:solidFill>
              </a:rPr>
              <a:t>Reproductive System- Reproduce. </a:t>
            </a:r>
            <a:endParaRPr lang="en-US" dirty="0">
              <a:solidFill>
                <a:schemeClr val="accent2">
                  <a:lumMod val="75000"/>
                </a:schemeClr>
              </a:solidFill>
            </a:endParaRPr>
          </a:p>
        </p:txBody>
      </p:sp>
    </p:spTree>
    <p:extLst>
      <p:ext uri="{BB962C8B-B14F-4D97-AF65-F5344CB8AC3E}">
        <p14:creationId xmlns:p14="http://schemas.microsoft.com/office/powerpoint/2010/main" val="417672153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Level of Consciousness</a:t>
            </a:r>
            <a:endParaRPr lang="en-US" dirty="0"/>
          </a:p>
        </p:txBody>
      </p:sp>
      <p:sp>
        <p:nvSpPr>
          <p:cNvPr id="8" name="Content Placeholder 7"/>
          <p:cNvSpPr>
            <a:spLocks noGrp="1"/>
          </p:cNvSpPr>
          <p:nvPr>
            <p:ph idx="1"/>
          </p:nvPr>
        </p:nvSpPr>
        <p:spPr>
          <a:xfrm>
            <a:off x="5029200" y="1905000"/>
            <a:ext cx="3505200" cy="4648200"/>
          </a:xfrm>
        </p:spPr>
        <p:txBody>
          <a:bodyPr/>
          <a:lstStyle/>
          <a:p>
            <a:pPr marL="0" indent="0" algn="ctr">
              <a:buNone/>
            </a:pPr>
            <a:r>
              <a:rPr lang="en-US" sz="2400" dirty="0" smtClean="0"/>
              <a:t>Things you may hear-</a:t>
            </a:r>
          </a:p>
          <a:p>
            <a:pPr marL="0" indent="0" algn="ctr">
              <a:buNone/>
            </a:pPr>
            <a:endParaRPr lang="en-US" sz="1600" dirty="0" smtClean="0"/>
          </a:p>
          <a:p>
            <a:pPr marL="0" indent="0" algn="ctr">
              <a:buNone/>
            </a:pPr>
            <a:r>
              <a:rPr lang="en-US" sz="2400" dirty="0" smtClean="0"/>
              <a:t>-A&amp;0 4/4- </a:t>
            </a:r>
          </a:p>
          <a:p>
            <a:pPr marL="0" indent="0" algn="ctr">
              <a:buNone/>
            </a:pPr>
            <a:r>
              <a:rPr lang="en-US" sz="1600" dirty="0" smtClean="0"/>
              <a:t>Alert and orientated to person, place, time &amp; environment. </a:t>
            </a:r>
          </a:p>
          <a:p>
            <a:pPr marL="0" indent="0" algn="ctr">
              <a:buNone/>
            </a:pPr>
            <a:r>
              <a:rPr lang="en-US" sz="1600" dirty="0" smtClean="0"/>
              <a:t>As mental status decreases the top number changes i.e.- </a:t>
            </a:r>
          </a:p>
          <a:p>
            <a:pPr marL="0" indent="0" algn="ctr">
              <a:buNone/>
            </a:pPr>
            <a:r>
              <a:rPr lang="en-US" sz="1600" dirty="0" smtClean="0"/>
              <a:t>Pt only knows their </a:t>
            </a:r>
          </a:p>
          <a:p>
            <a:pPr marL="0" indent="0" algn="ctr">
              <a:buNone/>
            </a:pPr>
            <a:r>
              <a:rPr lang="en-US" sz="1600" dirty="0" smtClean="0"/>
              <a:t>own name- A&amp;O 1/4</a:t>
            </a:r>
          </a:p>
          <a:p>
            <a:pPr marL="0" indent="0" algn="ctr">
              <a:buNone/>
            </a:pPr>
            <a:endParaRPr lang="en-US" sz="1600" dirty="0" smtClean="0"/>
          </a:p>
          <a:p>
            <a:pPr marL="0" indent="0" algn="ctr">
              <a:buNone/>
            </a:pPr>
            <a:r>
              <a:rPr lang="en-US" sz="2400" dirty="0" smtClean="0"/>
              <a:t>-Altered Mental Status- </a:t>
            </a:r>
          </a:p>
          <a:p>
            <a:pPr marL="0" indent="0" algn="ctr">
              <a:buNone/>
            </a:pPr>
            <a:r>
              <a:rPr lang="en-US" sz="1600" dirty="0" smtClean="0"/>
              <a:t>Not Acting Right </a:t>
            </a:r>
            <a:endParaRPr lang="en-US" sz="1600" dirty="0"/>
          </a:p>
        </p:txBody>
      </p:sp>
      <p:pic>
        <p:nvPicPr>
          <p:cNvPr id="9" name="Picture 8" descr="http://www.adamssafety.com/blog/wp-content/uploads/2015/06/AVPU.jpg"/>
          <p:cNvPicPr/>
          <p:nvPr/>
        </p:nvPicPr>
        <p:blipFill rotWithShape="1">
          <a:blip r:embed="rId3">
            <a:extLst>
              <a:ext uri="{28A0092B-C50C-407E-A947-70E740481C1C}">
                <a14:useLocalDpi xmlns:a14="http://schemas.microsoft.com/office/drawing/2010/main" val="0"/>
              </a:ext>
            </a:extLst>
          </a:blip>
          <a:srcRect t="15545" b="1923"/>
          <a:stretch/>
        </p:blipFill>
        <p:spPr bwMode="auto">
          <a:xfrm>
            <a:off x="152400" y="1752600"/>
            <a:ext cx="4713514" cy="468766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2254925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p:txBody>
          <a:bodyPr/>
          <a:lstStyle/>
          <a:p>
            <a:pPr algn="ctr"/>
            <a:r>
              <a:rPr lang="en-US" dirty="0"/>
              <a:t>Introduction </a:t>
            </a:r>
          </a:p>
        </p:txBody>
      </p:sp>
      <p:sp>
        <p:nvSpPr>
          <p:cNvPr id="5125" name="Rectangle 5"/>
          <p:cNvSpPr>
            <a:spLocks noGrp="1" noChangeArrowheads="1"/>
          </p:cNvSpPr>
          <p:nvPr>
            <p:ph idx="1"/>
          </p:nvPr>
        </p:nvSpPr>
        <p:spPr>
          <a:xfrm>
            <a:off x="685800" y="1600200"/>
            <a:ext cx="7848600" cy="4800600"/>
          </a:xfrm>
        </p:spPr>
        <p:txBody>
          <a:bodyPr/>
          <a:lstStyle/>
          <a:p>
            <a:r>
              <a:rPr lang="en-US" dirty="0" smtClean="0"/>
              <a:t>Learning Goal:  </a:t>
            </a:r>
          </a:p>
          <a:p>
            <a:pPr lvl="1"/>
            <a:r>
              <a:rPr lang="en-US" sz="2000" dirty="0" smtClean="0"/>
              <a:t>To be able to identify common signs and symptoms of different patient complaints. Thus enabling the EMD provider to choose the correct treatment card and ask the appropriate questions. </a:t>
            </a:r>
          </a:p>
          <a:p>
            <a:r>
              <a:rPr lang="en-US" dirty="0" smtClean="0"/>
              <a:t>Objectives:</a:t>
            </a:r>
          </a:p>
          <a:p>
            <a:pPr lvl="1"/>
            <a:r>
              <a:rPr lang="en-US" sz="1800" dirty="0" smtClean="0"/>
              <a:t>Describe medical concepts as they relate to the EMD function.</a:t>
            </a:r>
          </a:p>
          <a:p>
            <a:pPr lvl="1"/>
            <a:r>
              <a:rPr lang="en-US" sz="1800" dirty="0" smtClean="0"/>
              <a:t>Understand the systems of the human body and how they function.</a:t>
            </a:r>
          </a:p>
          <a:p>
            <a:pPr lvl="1"/>
            <a:r>
              <a:rPr lang="en-US" sz="1800" dirty="0" smtClean="0"/>
              <a:t>Define Level(s) of Consciousness and how to determine them.</a:t>
            </a:r>
          </a:p>
          <a:p>
            <a:pPr lvl="1"/>
            <a:r>
              <a:rPr lang="en-US" sz="1800" dirty="0" smtClean="0"/>
              <a:t>Define Shock, understand it’s process and how to treat it.</a:t>
            </a:r>
            <a:r>
              <a:rPr lang="en-US" dirty="0" smtClean="0"/>
              <a:t> </a:t>
            </a:r>
            <a:endParaRPr lang="en-US" sz="1800" dirty="0" smtClean="0"/>
          </a:p>
          <a:p>
            <a:pPr lvl="1"/>
            <a:r>
              <a:rPr lang="en-US" sz="1800" dirty="0" smtClean="0"/>
              <a:t>What really causes death? </a:t>
            </a:r>
            <a:endParaRPr lang="en-US" sz="1800" dirty="0"/>
          </a:p>
          <a:p>
            <a:pPr lvl="1"/>
            <a:endParaRPr lang="en-US" dirty="0"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SHOCK!!!</a:t>
            </a:r>
            <a:endParaRPr lang="en-US" dirty="0"/>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90800" y="2286000"/>
            <a:ext cx="3860800" cy="2895600"/>
          </a:xfrm>
        </p:spPr>
      </p:pic>
    </p:spTree>
    <p:extLst>
      <p:ext uri="{BB962C8B-B14F-4D97-AF65-F5344CB8AC3E}">
        <p14:creationId xmlns:p14="http://schemas.microsoft.com/office/powerpoint/2010/main" val="45390184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shock?</a:t>
            </a:r>
            <a:endParaRPr lang="en-US" dirty="0"/>
          </a:p>
        </p:txBody>
      </p:sp>
      <p:sp>
        <p:nvSpPr>
          <p:cNvPr id="3" name="Content Placeholder 2"/>
          <p:cNvSpPr>
            <a:spLocks noGrp="1"/>
          </p:cNvSpPr>
          <p:nvPr>
            <p:ph idx="1"/>
          </p:nvPr>
        </p:nvSpPr>
        <p:spPr/>
        <p:txBody>
          <a:bodyPr/>
          <a:lstStyle/>
          <a:p>
            <a:pPr marL="0" indent="0" algn="ctr">
              <a:buNone/>
            </a:pPr>
            <a:r>
              <a:rPr lang="en-US" u="sng" dirty="0" smtClean="0"/>
              <a:t>SHOCK-</a:t>
            </a:r>
            <a:r>
              <a:rPr lang="en-US" dirty="0" smtClean="0"/>
              <a:t> A complex sequence of events leading to crash of circulatory system.</a:t>
            </a:r>
          </a:p>
          <a:p>
            <a:pPr marL="0" indent="0" algn="ctr">
              <a:buNone/>
            </a:pPr>
            <a:endParaRPr lang="en-US" sz="2400" dirty="0" smtClean="0"/>
          </a:p>
          <a:p>
            <a:pPr marL="0" indent="0" algn="ctr">
              <a:buNone/>
            </a:pPr>
            <a:r>
              <a:rPr lang="en-US" sz="2400" dirty="0" smtClean="0"/>
              <a:t>What does this mean- </a:t>
            </a:r>
          </a:p>
          <a:p>
            <a:pPr marL="0" indent="0" algn="ctr">
              <a:buNone/>
            </a:pPr>
            <a:r>
              <a:rPr lang="en-US" sz="2400" dirty="0" smtClean="0"/>
              <a:t>If there is </a:t>
            </a:r>
            <a:r>
              <a:rPr lang="en-US" sz="2400" dirty="0"/>
              <a:t>n</a:t>
            </a:r>
            <a:r>
              <a:rPr lang="en-US" sz="2400" dirty="0" smtClean="0"/>
              <a:t>o oxygenated blood going to organs, waste builds up, cells die and organs die. </a:t>
            </a:r>
          </a:p>
        </p:txBody>
      </p:sp>
    </p:spTree>
    <p:extLst>
      <p:ext uri="{BB962C8B-B14F-4D97-AF65-F5344CB8AC3E}">
        <p14:creationId xmlns:p14="http://schemas.microsoft.com/office/powerpoint/2010/main" val="271168487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2740"/>
            <a:ext cx="8077200" cy="914400"/>
          </a:xfrm>
        </p:spPr>
        <p:txBody>
          <a:bodyPr/>
          <a:lstStyle/>
          <a:p>
            <a:pPr algn="ctr"/>
            <a:r>
              <a:rPr lang="en-US" sz="2800" dirty="0" smtClean="0"/>
              <a:t>What Causes the Human Body to go into Shock?</a:t>
            </a:r>
            <a:endParaRPr lang="en-US" sz="2800" dirty="0"/>
          </a:p>
        </p:txBody>
      </p:sp>
      <p:sp>
        <p:nvSpPr>
          <p:cNvPr id="4" name="Content Placeholder 3"/>
          <p:cNvSpPr>
            <a:spLocks noGrp="1"/>
          </p:cNvSpPr>
          <p:nvPr>
            <p:ph sz="half" idx="2"/>
          </p:nvPr>
        </p:nvSpPr>
        <p:spPr>
          <a:xfrm>
            <a:off x="4506686" y="1217140"/>
            <a:ext cx="3962400" cy="5336060"/>
          </a:xfrm>
        </p:spPr>
        <p:txBody>
          <a:bodyPr/>
          <a:lstStyle/>
          <a:p>
            <a:pPr marL="0" indent="0" algn="ctr">
              <a:buNone/>
            </a:pPr>
            <a:r>
              <a:rPr lang="en-US" sz="1800" b="1" dirty="0" smtClean="0"/>
              <a:t>One of the </a:t>
            </a:r>
            <a:r>
              <a:rPr lang="en-US" sz="1800" b="1" dirty="0"/>
              <a:t>3</a:t>
            </a:r>
            <a:r>
              <a:rPr lang="en-US" sz="1800" b="1" dirty="0" smtClean="0"/>
              <a:t> parts of the cardiovascular system becomes distressed or is disrupted.</a:t>
            </a:r>
          </a:p>
          <a:p>
            <a:pPr marL="457200" lvl="1" indent="0" algn="ctr">
              <a:buNone/>
            </a:pPr>
            <a:r>
              <a:rPr lang="en-US" sz="1200" dirty="0" smtClean="0"/>
              <a:t>(Pumps, Pipes &amp; Fluid)</a:t>
            </a:r>
          </a:p>
          <a:p>
            <a:pPr lvl="1" algn="ctr"/>
            <a:endParaRPr lang="en-US" sz="1200" dirty="0" smtClean="0"/>
          </a:p>
          <a:p>
            <a:pPr marL="457200" lvl="1" indent="0">
              <a:buNone/>
            </a:pPr>
            <a:r>
              <a:rPr lang="en-US" sz="1600" b="1" dirty="0" smtClean="0"/>
              <a:t>3 Stages of Shock-</a:t>
            </a:r>
          </a:p>
          <a:p>
            <a:pPr marL="457200" lvl="1" indent="0">
              <a:buNone/>
            </a:pPr>
            <a:r>
              <a:rPr lang="en-US" sz="1400" b="1" u="sng" dirty="0" smtClean="0"/>
              <a:t>Compensated-</a:t>
            </a:r>
            <a:r>
              <a:rPr lang="en-US" sz="1200" dirty="0" smtClean="0"/>
              <a:t> The body can compensate for blood loss.</a:t>
            </a:r>
          </a:p>
          <a:p>
            <a:pPr marL="457200" lvl="1" indent="0">
              <a:buNone/>
            </a:pPr>
            <a:endParaRPr lang="en-US" sz="1200" dirty="0" smtClean="0"/>
          </a:p>
          <a:p>
            <a:pPr marL="457200" lvl="1" indent="0">
              <a:buNone/>
            </a:pPr>
            <a:r>
              <a:rPr lang="en-US" sz="1400" b="1" u="sng" dirty="0" smtClean="0"/>
              <a:t>Decompensated-</a:t>
            </a:r>
            <a:r>
              <a:rPr lang="en-US" sz="1200" dirty="0" smtClean="0"/>
              <a:t> Blood pressure begins falling to lack of blood in pipes.  Organ systems shut down to shunt blood to the heart. This leads to vital organs being denied oxygen which leads to organ death.</a:t>
            </a:r>
          </a:p>
          <a:p>
            <a:pPr marL="457200" lvl="1" indent="0">
              <a:buNone/>
            </a:pPr>
            <a:endParaRPr lang="en-US" sz="1200" dirty="0" smtClean="0"/>
          </a:p>
          <a:p>
            <a:pPr marL="457200" lvl="1" indent="0">
              <a:buNone/>
            </a:pPr>
            <a:r>
              <a:rPr lang="en-US" sz="1400" b="1" u="sng" dirty="0" smtClean="0"/>
              <a:t>Irreversible shock- </a:t>
            </a:r>
            <a:r>
              <a:rPr lang="en-US" sz="1200" dirty="0" smtClean="0"/>
              <a:t>The body can no longer compensate for loss of blood. At this stage there is no medical intervention that can help.  Death is imminent. </a:t>
            </a:r>
            <a:endParaRPr lang="en-US" sz="1200" dirty="0"/>
          </a:p>
        </p:txBody>
      </p:sp>
      <p:pic>
        <p:nvPicPr>
          <p:cNvPr id="5" name="Content Placeholder 4" descr="C:\Users\afantoni\Downloads\IMG_1533.JPG"/>
          <p:cNvPicPr>
            <a:picLocks noGrp="1"/>
          </p:cNvPicPr>
          <p:nvPr>
            <p:ph sz="half" idx="1"/>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l="3907" t="15919" r="25771" b="21196"/>
          <a:stretch/>
        </p:blipFill>
        <p:spPr bwMode="auto">
          <a:xfrm rot="5400000">
            <a:off x="213669" y="1880801"/>
            <a:ext cx="4114800" cy="36277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7619" t="16666" r="19048" b="11905"/>
          <a:stretch/>
        </p:blipFill>
        <p:spPr>
          <a:xfrm rot="5400000">
            <a:off x="2743200" y="4953000"/>
            <a:ext cx="1066800" cy="2286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9752332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914400"/>
          </a:xfrm>
        </p:spPr>
        <p:txBody>
          <a:bodyPr/>
          <a:lstStyle/>
          <a:p>
            <a:pPr algn="ctr"/>
            <a:r>
              <a:rPr lang="en-US" sz="3200" dirty="0" smtClean="0"/>
              <a:t>What are the different types of Shock?</a:t>
            </a:r>
            <a:endParaRPr lang="en-US" sz="3200" dirty="0"/>
          </a:p>
        </p:txBody>
      </p:sp>
      <p:sp>
        <p:nvSpPr>
          <p:cNvPr id="4" name="Content Placeholder 3"/>
          <p:cNvSpPr>
            <a:spLocks noGrp="1"/>
          </p:cNvSpPr>
          <p:nvPr>
            <p:ph sz="half" idx="2"/>
          </p:nvPr>
        </p:nvSpPr>
        <p:spPr>
          <a:xfrm>
            <a:off x="4267200" y="1066800"/>
            <a:ext cx="4267200" cy="5334000"/>
          </a:xfrm>
        </p:spPr>
        <p:txBody>
          <a:bodyPr/>
          <a:lstStyle/>
          <a:p>
            <a:r>
              <a:rPr lang="en-US" sz="1400" b="1" u="sng" dirty="0" smtClean="0"/>
              <a:t>Cardiogenic-</a:t>
            </a:r>
            <a:r>
              <a:rPr lang="en-US" sz="1400" dirty="0" smtClean="0"/>
              <a:t> Inadequate function of the heart or “Pump” failure.</a:t>
            </a:r>
          </a:p>
          <a:p>
            <a:r>
              <a:rPr lang="en-US" sz="1400" b="1" u="sng" dirty="0" smtClean="0"/>
              <a:t>Respiratory Insufficiency-</a:t>
            </a:r>
            <a:r>
              <a:rPr lang="en-US" sz="1400" b="1" dirty="0" smtClean="0"/>
              <a:t> </a:t>
            </a:r>
            <a:r>
              <a:rPr lang="en-US" sz="1400" dirty="0" smtClean="0"/>
              <a:t>Caused by a severe chest injury, or obstruction leads to loss of oxygen in the blood, “Fuel” problem</a:t>
            </a:r>
          </a:p>
          <a:p>
            <a:r>
              <a:rPr lang="en-US" sz="1400" b="1" u="sng" dirty="0"/>
              <a:t>Hypovolemic-</a:t>
            </a:r>
            <a:r>
              <a:rPr lang="en-US" sz="1400" dirty="0"/>
              <a:t>  Loss of fluid or blood creating a “Fuel” problem.</a:t>
            </a:r>
          </a:p>
          <a:p>
            <a:r>
              <a:rPr lang="en-US" sz="1400" b="1" u="sng" dirty="0" smtClean="0"/>
              <a:t>Anaphylactic-</a:t>
            </a:r>
            <a:r>
              <a:rPr lang="en-US" sz="1400" dirty="0" smtClean="0"/>
              <a:t>  The body’s extreme reaction to a foreign protein or other substance.  Blood vessels dilate causing a “Pipe” problem. </a:t>
            </a:r>
          </a:p>
          <a:p>
            <a:r>
              <a:rPr lang="en-US" sz="1400" b="1" u="sng" dirty="0" smtClean="0"/>
              <a:t>Neurogenic-</a:t>
            </a:r>
            <a:r>
              <a:rPr lang="en-US" sz="1400" dirty="0" smtClean="0"/>
              <a:t>  Damage to the spinal cord which causes the blood vessels to dilate causing a “Pipe” problem. </a:t>
            </a:r>
            <a:endParaRPr lang="en-US" sz="1400" dirty="0"/>
          </a:p>
          <a:p>
            <a:pPr lvl="1"/>
            <a:r>
              <a:rPr lang="en-US" sz="1000" dirty="0" smtClean="0"/>
              <a:t>Some brain conditions can cause this as well </a:t>
            </a:r>
          </a:p>
          <a:p>
            <a:r>
              <a:rPr lang="en-US" sz="1400" b="1" u="sng" dirty="0" smtClean="0"/>
              <a:t>Septic-</a:t>
            </a:r>
            <a:r>
              <a:rPr lang="en-US" sz="1400" dirty="0" smtClean="0"/>
              <a:t> Extreme infection damages vessel walls causing leaks and poor perfusion creating a “Pipe” problem.</a:t>
            </a:r>
          </a:p>
          <a:p>
            <a:r>
              <a:rPr lang="en-US" sz="1400" b="1" u="sng" dirty="0" smtClean="0"/>
              <a:t>Psychogenic (fainting)- </a:t>
            </a:r>
            <a:r>
              <a:rPr lang="en-US" sz="1400" dirty="0" smtClean="0"/>
              <a:t>General vascular dilation due to stress or a “Pipe” problem  </a:t>
            </a:r>
            <a:endParaRPr lang="en-US" sz="14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r>
              <a:rPr lang="en-US" sz="1200" dirty="0" smtClean="0"/>
              <a:t>Anaphylactic shock-  </a:t>
            </a:r>
          </a:p>
          <a:p>
            <a:endParaRPr lang="en-US" sz="2000" dirty="0"/>
          </a:p>
          <a:p>
            <a:pPr marL="0" indent="0">
              <a:buNone/>
            </a:pPr>
            <a:endParaRPr lang="en-US" sz="2000" dirty="0"/>
          </a:p>
        </p:txBody>
      </p:sp>
      <p:pic>
        <p:nvPicPr>
          <p:cNvPr id="7" name="Content Placeholder 6" descr="C:\Users\afantoni\Downloads\IMG_1536.JPG"/>
          <p:cNvPicPr>
            <a:picLocks noGrp="1"/>
          </p:cNvPicPr>
          <p:nvPr>
            <p:ph sz="half" idx="1"/>
          </p:nvPr>
        </p:nvPicPr>
        <p:blipFill rotWithShape="1">
          <a:blip r:embed="rId3">
            <a:extLst>
              <a:ext uri="{28A0092B-C50C-407E-A947-70E740481C1C}">
                <a14:useLocalDpi xmlns:a14="http://schemas.microsoft.com/office/drawing/2010/main" val="0"/>
              </a:ext>
            </a:extLst>
          </a:blip>
          <a:srcRect l="2564" t="30415" r="2404" b="14104"/>
          <a:stretch/>
        </p:blipFill>
        <p:spPr bwMode="auto">
          <a:xfrm rot="5400000">
            <a:off x="-419100" y="2019301"/>
            <a:ext cx="5333999" cy="35814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9705586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008313" cy="673100"/>
          </a:xfrm>
        </p:spPr>
        <p:txBody>
          <a:bodyPr/>
          <a:lstStyle/>
          <a:p>
            <a:pPr algn="ctr"/>
            <a:r>
              <a:rPr lang="en-US" dirty="0"/>
              <a:t>What Does SHOCK Do to the </a:t>
            </a:r>
            <a:r>
              <a:rPr lang="en-US" dirty="0" smtClean="0"/>
              <a:t>Body (Cont.)?</a:t>
            </a:r>
            <a:endParaRPr lang="en-US" dirty="0"/>
          </a:p>
        </p:txBody>
      </p:sp>
      <p:sp>
        <p:nvSpPr>
          <p:cNvPr id="4" name="Text Placeholder 3"/>
          <p:cNvSpPr>
            <a:spLocks noGrp="1"/>
          </p:cNvSpPr>
          <p:nvPr>
            <p:ph type="body" sz="half" idx="2"/>
          </p:nvPr>
        </p:nvSpPr>
        <p:spPr>
          <a:xfrm>
            <a:off x="357300" y="914400"/>
            <a:ext cx="3008313" cy="5715000"/>
          </a:xfrm>
        </p:spPr>
        <p:txBody>
          <a:bodyPr/>
          <a:lstStyle/>
          <a:p>
            <a:pPr algn="ctr"/>
            <a:r>
              <a:rPr lang="en-US" b="1" u="sng" dirty="0" smtClean="0"/>
              <a:t>Integumentary System-</a:t>
            </a:r>
          </a:p>
          <a:p>
            <a:pPr algn="ctr"/>
            <a:r>
              <a:rPr lang="en-US" dirty="0" smtClean="0"/>
              <a:t>Pores Dilate, opening and releasing sweat.  Blood is redirect from skin creating a cold clammy feeling.</a:t>
            </a:r>
          </a:p>
          <a:p>
            <a:pPr algn="ctr"/>
            <a:endParaRPr lang="en-US" b="1" u="sng" dirty="0"/>
          </a:p>
          <a:p>
            <a:pPr algn="ctr"/>
            <a:r>
              <a:rPr lang="en-US" b="1" u="sng" dirty="0" smtClean="0"/>
              <a:t>Digestive System-</a:t>
            </a:r>
          </a:p>
          <a:p>
            <a:pPr algn="ctr"/>
            <a:r>
              <a:rPr lang="en-US" dirty="0" smtClean="0"/>
              <a:t>Blood flow to the digestive system stops (large and small intestines, stomach) causing nausea and vomiting. </a:t>
            </a:r>
          </a:p>
          <a:p>
            <a:pPr algn="ctr"/>
            <a:endParaRPr lang="en-US" dirty="0"/>
          </a:p>
          <a:p>
            <a:pPr algn="ctr"/>
            <a:r>
              <a:rPr lang="en-US" b="1" u="sng" dirty="0" smtClean="0"/>
              <a:t>Endocrine System-</a:t>
            </a:r>
          </a:p>
          <a:p>
            <a:pPr algn="ctr"/>
            <a:r>
              <a:rPr lang="en-US" dirty="0" smtClean="0"/>
              <a:t>Releases adrenaline and cortisol prompting your flight or fight response.  This also causes sweating, agitation, anxiety, increased heart rate and respiratory rate</a:t>
            </a:r>
            <a:r>
              <a:rPr lang="en-US" dirty="0" smtClean="0"/>
              <a:t>. Can create improper reactions to the situation.</a:t>
            </a:r>
            <a:endParaRPr lang="en-US" dirty="0" smtClean="0"/>
          </a:p>
          <a:p>
            <a:pPr algn="ctr"/>
            <a:endParaRPr lang="en-US" dirty="0"/>
          </a:p>
          <a:p>
            <a:pPr algn="ctr"/>
            <a:endParaRPr lang="en-US" dirty="0" smtClean="0"/>
          </a:p>
        </p:txBody>
      </p:sp>
      <p:pic>
        <p:nvPicPr>
          <p:cNvPr id="2052" name="Picture 4" descr="http://www.sharinginhealth.ca/images/adrenal_gland_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600200"/>
            <a:ext cx="1990725" cy="2305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s://tse4.mm.bing.net/th?id=JN.bFZL96cIwOo2wTRFZ4BV5A&amp;pid=15.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114800" y="264621"/>
            <a:ext cx="2438400" cy="2630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http://blogs.egu.eu/palaeoblog/files/2013/02/scrat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954397"/>
            <a:ext cx="3289300" cy="2571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57025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7282"/>
            <a:ext cx="3008313" cy="673100"/>
          </a:xfrm>
        </p:spPr>
        <p:txBody>
          <a:bodyPr/>
          <a:lstStyle/>
          <a:p>
            <a:pPr algn="ctr"/>
            <a:r>
              <a:rPr lang="en-US" dirty="0"/>
              <a:t>What Does SHOCK Do to the Body (Cont.)?</a:t>
            </a:r>
          </a:p>
        </p:txBody>
      </p:sp>
      <p:sp>
        <p:nvSpPr>
          <p:cNvPr id="4" name="Text Placeholder 3"/>
          <p:cNvSpPr>
            <a:spLocks noGrp="1"/>
          </p:cNvSpPr>
          <p:nvPr>
            <p:ph type="body" sz="half" idx="2"/>
          </p:nvPr>
        </p:nvSpPr>
        <p:spPr>
          <a:xfrm>
            <a:off x="412703" y="902153"/>
            <a:ext cx="3008313" cy="4691063"/>
          </a:xfrm>
        </p:spPr>
        <p:txBody>
          <a:bodyPr/>
          <a:lstStyle/>
          <a:p>
            <a:r>
              <a:rPr lang="en-US" dirty="0" smtClean="0"/>
              <a:t>	</a:t>
            </a:r>
            <a:r>
              <a:rPr lang="en-US" b="1" u="sng" dirty="0" smtClean="0"/>
              <a:t>Nervous System-</a:t>
            </a:r>
          </a:p>
          <a:p>
            <a:pPr marL="285750" indent="-285750" algn="ctr">
              <a:buFont typeface="Arial" panose="020B0604020202020204" pitchFamily="34" charset="0"/>
              <a:buChar char="•"/>
            </a:pPr>
            <a:r>
              <a:rPr lang="en-US" sz="1200" dirty="0" smtClean="0"/>
              <a:t>Adrenaline causes agitation, anxiety </a:t>
            </a:r>
          </a:p>
          <a:p>
            <a:pPr marL="285750" indent="-285750" algn="ctr">
              <a:buFont typeface="Arial" panose="020B0604020202020204" pitchFamily="34" charset="0"/>
              <a:buChar char="•"/>
            </a:pPr>
            <a:r>
              <a:rPr lang="en-US" sz="1200" dirty="0" smtClean="0"/>
              <a:t>Blood pulled from brain creates confusion or an altered mental state</a:t>
            </a:r>
          </a:p>
          <a:p>
            <a:pPr marL="285750" indent="-285750" algn="ctr">
              <a:buFont typeface="Arial" panose="020B0604020202020204" pitchFamily="34" charset="0"/>
              <a:buChar char="•"/>
            </a:pPr>
            <a:r>
              <a:rPr lang="en-US" sz="1200" dirty="0" smtClean="0"/>
              <a:t>Feeling “faint” or loss of consciousness </a:t>
            </a:r>
          </a:p>
          <a:p>
            <a:pPr marL="285750" indent="-285750" algn="ctr">
              <a:buFont typeface="Arial" panose="020B0604020202020204" pitchFamily="34" charset="0"/>
              <a:buChar char="•"/>
            </a:pPr>
            <a:endParaRPr lang="en-US" sz="1200" dirty="0" smtClean="0"/>
          </a:p>
          <a:p>
            <a:pPr algn="ctr"/>
            <a:r>
              <a:rPr lang="en-US" b="1" u="sng" dirty="0" smtClean="0"/>
              <a:t>Respiratory System-</a:t>
            </a:r>
          </a:p>
          <a:p>
            <a:pPr marL="285750" indent="-285750" algn="ctr">
              <a:buFont typeface="Arial" panose="020B0604020202020204" pitchFamily="34" charset="0"/>
              <a:buChar char="•"/>
            </a:pPr>
            <a:r>
              <a:rPr lang="en-US" sz="1200" dirty="0" smtClean="0"/>
              <a:t>Increased Respiratory Rate</a:t>
            </a:r>
          </a:p>
          <a:p>
            <a:pPr marL="285750" indent="-285750" algn="ctr">
              <a:buFont typeface="Arial" panose="020B0604020202020204" pitchFamily="34" charset="0"/>
              <a:buChar char="•"/>
            </a:pPr>
            <a:r>
              <a:rPr lang="en-US" sz="1200" dirty="0" smtClean="0"/>
              <a:t>Respiratory Distress, possible use of </a:t>
            </a:r>
            <a:r>
              <a:rPr lang="en-US" sz="1200" dirty="0"/>
              <a:t>i</a:t>
            </a:r>
            <a:r>
              <a:rPr lang="en-US" sz="1200" dirty="0" smtClean="0"/>
              <a:t>ntercostal muscles, tri-</a:t>
            </a:r>
            <a:r>
              <a:rPr lang="en-US" sz="1200" dirty="0" err="1" smtClean="0"/>
              <a:t>poding</a:t>
            </a:r>
            <a:r>
              <a:rPr lang="en-US" sz="1200" dirty="0" smtClean="0"/>
              <a:t>.</a:t>
            </a:r>
          </a:p>
          <a:p>
            <a:pPr marL="285750" indent="-285750" algn="ctr">
              <a:buFont typeface="Arial" panose="020B0604020202020204" pitchFamily="34" charset="0"/>
              <a:buChar char="•"/>
            </a:pPr>
            <a:endParaRPr lang="en-US" sz="1200" dirty="0" smtClean="0"/>
          </a:p>
          <a:p>
            <a:pPr algn="ctr"/>
            <a:r>
              <a:rPr lang="en-US" b="1" u="sng" dirty="0" smtClean="0"/>
              <a:t>Circulatory System-</a:t>
            </a:r>
          </a:p>
          <a:p>
            <a:pPr marL="285750" indent="-285750" algn="ctr">
              <a:buFont typeface="Arial" panose="020B0604020202020204" pitchFamily="34" charset="0"/>
              <a:buChar char="•"/>
            </a:pPr>
            <a:r>
              <a:rPr lang="en-US" sz="1200" dirty="0" smtClean="0"/>
              <a:t>Vessels contract to compensate for blood loss, this increases BP. </a:t>
            </a:r>
          </a:p>
          <a:p>
            <a:pPr marL="285750" indent="-285750" algn="ctr">
              <a:buFont typeface="Arial" panose="020B0604020202020204" pitchFamily="34" charset="0"/>
              <a:buChar char="•"/>
            </a:pPr>
            <a:r>
              <a:rPr lang="en-US" sz="1200" dirty="0" smtClean="0"/>
              <a:t>Heart becomes distressed- heart rate can increase or decrease depending on type of shock, rhythm may be effected. </a:t>
            </a:r>
          </a:p>
          <a:p>
            <a:pPr marL="285750" indent="-285750" algn="ctr">
              <a:buFont typeface="Arial" panose="020B0604020202020204" pitchFamily="34" charset="0"/>
              <a:buChar char="•"/>
            </a:pPr>
            <a:r>
              <a:rPr lang="en-US" sz="1200" dirty="0" smtClean="0"/>
              <a:t>The heart will continue to function till electric impulse is compromised or lack of oxygen from blood</a:t>
            </a:r>
          </a:p>
          <a:p>
            <a:pPr algn="ctr"/>
            <a:endParaRPr lang="en-US" b="1" u="sng" dirty="0" smtClean="0"/>
          </a:p>
        </p:txBody>
      </p:sp>
      <p:pic>
        <p:nvPicPr>
          <p:cNvPr id="7" name="Picture 6" descr="http://upload.wikimedia.org/wikipedia/commons/4/49/Sternal_retraction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3325" y="3048000"/>
            <a:ext cx="2990850" cy="2888615"/>
          </a:xfrm>
          <a:prstGeom prst="rect">
            <a:avLst/>
          </a:prstGeom>
          <a:ln>
            <a:noFill/>
          </a:ln>
          <a:effectLst>
            <a:outerShdw blurRad="292100" dist="139700" dir="2700000" algn="tl" rotWithShape="0">
              <a:srgbClr val="333333">
                <a:alpha val="65000"/>
              </a:srgbClr>
            </a:outerShdw>
          </a:effectLst>
          <a:extLst/>
        </p:spPr>
      </p:pic>
      <p:pic>
        <p:nvPicPr>
          <p:cNvPr id="3074" name="Picture 2" descr="https://tse3.mm.bing.net/th?id=JN.GH5KZsI1SxSWDaT4N3g3VA&amp;pid=15.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916737" y="4652834"/>
            <a:ext cx="1676400" cy="1962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descr="http://3.bp.blogspot.com/-7jhz4UmG3rQ/Ts18TbdSG7I/AAAAAAAAAVk/ZqZ6hijaMNU/s1600/calvin_and_hobbes_00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273050"/>
            <a:ext cx="2457450" cy="2457450"/>
          </a:xfrm>
          <a:prstGeom prst="rect">
            <a:avLst/>
          </a:prstGeom>
          <a:ln>
            <a:noFill/>
          </a:ln>
          <a:effectLst>
            <a:outerShdw blurRad="292100" dist="139700" dir="2700000" algn="tl" rotWithShape="0">
              <a:srgbClr val="333333">
                <a:alpha val="65000"/>
              </a:srgbClr>
            </a:outerShdw>
          </a:effectLst>
          <a:extLst/>
        </p:spPr>
      </p:pic>
      <p:pic>
        <p:nvPicPr>
          <p:cNvPr id="8" name="Picture 7"/>
          <p:cNvPicPr/>
          <p:nvPr/>
        </p:nvPicPr>
        <p:blipFill rotWithShape="1">
          <a:blip r:embed="rId6"/>
          <a:srcRect l="17957" t="17950" r="71470" b="56318"/>
          <a:stretch/>
        </p:blipFill>
        <p:spPr bwMode="auto">
          <a:xfrm>
            <a:off x="3590766" y="587375"/>
            <a:ext cx="2608580" cy="21431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202264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Signs &amp; Symptoms of Shock</a:t>
            </a:r>
            <a:endParaRPr lang="en-US" dirty="0"/>
          </a:p>
        </p:txBody>
      </p:sp>
      <p:sp>
        <p:nvSpPr>
          <p:cNvPr id="6" name="Content Placeholder 5"/>
          <p:cNvSpPr>
            <a:spLocks noGrp="1"/>
          </p:cNvSpPr>
          <p:nvPr>
            <p:ph idx="1"/>
          </p:nvPr>
        </p:nvSpPr>
        <p:spPr/>
        <p:txBody>
          <a:bodyPr numCol="2"/>
          <a:lstStyle/>
          <a:p>
            <a:pPr marL="0" indent="0">
              <a:buNone/>
            </a:pPr>
            <a:r>
              <a:rPr lang="en-US" sz="2000" b="1" u="sng" dirty="0" smtClean="0"/>
              <a:t>Compensated Shock-</a:t>
            </a:r>
          </a:p>
          <a:p>
            <a:pPr marL="0" indent="0">
              <a:buNone/>
            </a:pPr>
            <a:r>
              <a:rPr lang="en-US" sz="1400" dirty="0" smtClean="0"/>
              <a:t>Agitation</a:t>
            </a:r>
          </a:p>
          <a:p>
            <a:pPr marL="0" indent="0">
              <a:buNone/>
            </a:pPr>
            <a:r>
              <a:rPr lang="en-US" sz="1400" dirty="0" smtClean="0"/>
              <a:t>Anxiety</a:t>
            </a:r>
          </a:p>
          <a:p>
            <a:pPr marL="0" indent="0">
              <a:buNone/>
            </a:pPr>
            <a:r>
              <a:rPr lang="en-US" sz="1400" dirty="0" smtClean="0"/>
              <a:t>Restlessness</a:t>
            </a:r>
          </a:p>
          <a:p>
            <a:pPr marL="0" indent="0">
              <a:buNone/>
            </a:pPr>
            <a:r>
              <a:rPr lang="en-US" sz="1400" dirty="0" smtClean="0"/>
              <a:t>Feeling of Impending Doom</a:t>
            </a:r>
          </a:p>
          <a:p>
            <a:pPr marL="0" indent="0">
              <a:buNone/>
            </a:pPr>
            <a:r>
              <a:rPr lang="en-US" sz="1400" dirty="0" smtClean="0"/>
              <a:t>Altered Mental Status</a:t>
            </a:r>
          </a:p>
          <a:p>
            <a:pPr marL="0" indent="0">
              <a:buNone/>
            </a:pPr>
            <a:r>
              <a:rPr lang="en-US" sz="1400" dirty="0" smtClean="0"/>
              <a:t>Weak, Rapid (</a:t>
            </a:r>
            <a:r>
              <a:rPr lang="en-US" sz="1400" dirty="0" err="1" smtClean="0"/>
              <a:t>thready</a:t>
            </a:r>
            <a:r>
              <a:rPr lang="en-US" sz="1400" dirty="0" smtClean="0"/>
              <a:t>) pulse</a:t>
            </a:r>
          </a:p>
          <a:p>
            <a:pPr marL="0" indent="0">
              <a:buNone/>
            </a:pPr>
            <a:r>
              <a:rPr lang="en-US" sz="1400" dirty="0" smtClean="0"/>
              <a:t>Clammy/Diaphoretic (pale, cool, moist) Skin</a:t>
            </a:r>
          </a:p>
          <a:p>
            <a:pPr marL="0" indent="0">
              <a:buNone/>
            </a:pPr>
            <a:r>
              <a:rPr lang="en-US" sz="1400" dirty="0" smtClean="0"/>
              <a:t>Pallor, with cyanosis around the lips.</a:t>
            </a:r>
          </a:p>
          <a:p>
            <a:pPr marL="0" indent="0">
              <a:buNone/>
            </a:pPr>
            <a:r>
              <a:rPr lang="en-US" sz="1400" dirty="0" smtClean="0"/>
              <a:t>Shallow, Rapid breathing</a:t>
            </a:r>
          </a:p>
          <a:p>
            <a:pPr marL="0" indent="0">
              <a:buNone/>
            </a:pPr>
            <a:r>
              <a:rPr lang="en-US" sz="1400" dirty="0" smtClean="0"/>
              <a:t>Short of Breath</a:t>
            </a:r>
          </a:p>
          <a:p>
            <a:pPr marL="0" indent="0">
              <a:buNone/>
            </a:pPr>
            <a:r>
              <a:rPr lang="en-US" sz="1400" dirty="0" smtClean="0"/>
              <a:t>Nausea or Vomiting</a:t>
            </a:r>
          </a:p>
          <a:p>
            <a:pPr marL="0" indent="0">
              <a:buNone/>
            </a:pPr>
            <a:r>
              <a:rPr lang="en-US" sz="1400" dirty="0" smtClean="0"/>
              <a:t>Capillary Refill Longer than 2 secs.</a:t>
            </a:r>
          </a:p>
          <a:p>
            <a:pPr marL="0" indent="0">
              <a:buNone/>
            </a:pPr>
            <a:r>
              <a:rPr lang="en-US" sz="1400" dirty="0" smtClean="0"/>
              <a:t>Marker Thirst </a:t>
            </a:r>
          </a:p>
          <a:p>
            <a:pPr marL="0" indent="0">
              <a:buNone/>
            </a:pPr>
            <a:r>
              <a:rPr lang="en-US" sz="2000" b="1" u="sng" dirty="0" smtClean="0"/>
              <a:t>Decompensated Shock</a:t>
            </a:r>
          </a:p>
          <a:p>
            <a:pPr marL="0" indent="0">
              <a:buNone/>
            </a:pPr>
            <a:r>
              <a:rPr lang="en-US" sz="1400" dirty="0" smtClean="0"/>
              <a:t>Falling Blood Pressure below 90 Systolic</a:t>
            </a:r>
          </a:p>
          <a:p>
            <a:pPr marL="0" indent="0">
              <a:buNone/>
            </a:pPr>
            <a:r>
              <a:rPr lang="en-US" sz="1400" dirty="0" smtClean="0"/>
              <a:t>Labored, Irregular Breathing</a:t>
            </a:r>
          </a:p>
          <a:p>
            <a:pPr marL="0" indent="0">
              <a:buNone/>
            </a:pPr>
            <a:r>
              <a:rPr lang="en-US" sz="1400" dirty="0" smtClean="0"/>
              <a:t>Ashen, Molten Skin</a:t>
            </a:r>
          </a:p>
          <a:p>
            <a:pPr marL="0" indent="0">
              <a:buNone/>
            </a:pPr>
            <a:r>
              <a:rPr lang="en-US" sz="1400" dirty="0" err="1" smtClean="0"/>
              <a:t>Thready</a:t>
            </a:r>
            <a:r>
              <a:rPr lang="en-US" sz="1400" dirty="0" smtClean="0"/>
              <a:t> or Absent Peripheral Pulses</a:t>
            </a:r>
          </a:p>
          <a:p>
            <a:pPr marL="0" indent="0">
              <a:buNone/>
            </a:pPr>
            <a:r>
              <a:rPr lang="en-US" sz="1400" dirty="0" smtClean="0"/>
              <a:t>Dull eyes, Dilated Pupils</a:t>
            </a:r>
          </a:p>
          <a:p>
            <a:pPr marL="0" indent="0">
              <a:buNone/>
            </a:pPr>
            <a:r>
              <a:rPr lang="en-US" sz="1400" dirty="0" smtClean="0"/>
              <a:t>Poor Urinary Output</a:t>
            </a:r>
          </a:p>
        </p:txBody>
      </p:sp>
    </p:spTree>
    <p:extLst>
      <p:ext uri="{BB962C8B-B14F-4D97-AF65-F5344CB8AC3E}">
        <p14:creationId xmlns:p14="http://schemas.microsoft.com/office/powerpoint/2010/main" val="415098204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391400" cy="914400"/>
          </a:xfrm>
        </p:spPr>
        <p:txBody>
          <a:bodyPr/>
          <a:lstStyle/>
          <a:p>
            <a:pPr algn="ctr"/>
            <a:r>
              <a:rPr lang="en-US" dirty="0" smtClean="0"/>
              <a:t>How to treat for Shoc</a:t>
            </a:r>
            <a:r>
              <a:rPr lang="en-US" dirty="0"/>
              <a:t>k</a:t>
            </a:r>
          </a:p>
        </p:txBody>
      </p:sp>
      <p:sp>
        <p:nvSpPr>
          <p:cNvPr id="3" name="Content Placeholder 2"/>
          <p:cNvSpPr>
            <a:spLocks noGrp="1"/>
          </p:cNvSpPr>
          <p:nvPr>
            <p:ph idx="1"/>
          </p:nvPr>
        </p:nvSpPr>
        <p:spPr>
          <a:xfrm>
            <a:off x="685800" y="1219200"/>
            <a:ext cx="7848600" cy="5334000"/>
          </a:xfrm>
        </p:spPr>
        <p:txBody>
          <a:bodyPr/>
          <a:lstStyle/>
          <a:p>
            <a:r>
              <a:rPr lang="en-US" sz="2800" dirty="0" smtClean="0"/>
              <a:t>Maintain Airway</a:t>
            </a:r>
          </a:p>
          <a:p>
            <a:r>
              <a:rPr lang="en-US" sz="2800" dirty="0" smtClean="0"/>
              <a:t>Control Bleeding (if possible)</a:t>
            </a:r>
          </a:p>
          <a:p>
            <a:r>
              <a:rPr lang="en-US" sz="2800" dirty="0"/>
              <a:t>DO NOT GIVE ANYTHING TO EAT OR </a:t>
            </a:r>
            <a:r>
              <a:rPr lang="en-US" sz="2800" dirty="0" smtClean="0"/>
              <a:t>DRINK</a:t>
            </a:r>
          </a:p>
          <a:p>
            <a:r>
              <a:rPr lang="en-US" sz="2800" dirty="0" smtClean="0"/>
              <a:t>Stay Calm, reassure the patient, treat gently</a:t>
            </a:r>
          </a:p>
          <a:p>
            <a:r>
              <a:rPr lang="en-US" sz="2800" dirty="0" smtClean="0"/>
              <a:t> </a:t>
            </a:r>
            <a:r>
              <a:rPr lang="en-US" sz="2800" dirty="0"/>
              <a:t>DO NOT MOVE TRAUMA </a:t>
            </a:r>
            <a:r>
              <a:rPr lang="en-US" sz="2800" dirty="0" smtClean="0"/>
              <a:t>Pts (spinal injuries)</a:t>
            </a:r>
          </a:p>
          <a:p>
            <a:r>
              <a:rPr lang="en-US" sz="2800" dirty="0" smtClean="0"/>
              <a:t>Lay patient on back, raise legs 10-12”</a:t>
            </a:r>
          </a:p>
          <a:p>
            <a:r>
              <a:rPr lang="en-US" sz="2800" dirty="0" smtClean="0"/>
              <a:t>Keep the patient warm </a:t>
            </a:r>
            <a:endParaRPr lang="en-US" sz="2800" dirty="0"/>
          </a:p>
        </p:txBody>
      </p:sp>
    </p:spTree>
    <p:extLst>
      <p:ext uri="{BB962C8B-B14F-4D97-AF65-F5344CB8AC3E}">
        <p14:creationId xmlns:p14="http://schemas.microsoft.com/office/powerpoint/2010/main" val="389499820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r>
              <a:rPr lang="en-US" sz="2400" dirty="0" smtClean="0"/>
              <a:t>EMD of Colorado Instructors Manual</a:t>
            </a:r>
          </a:p>
          <a:p>
            <a:r>
              <a:rPr lang="en-US" sz="2400" dirty="0" smtClean="0"/>
              <a:t>EMD of Colorado 911 Center Book </a:t>
            </a:r>
          </a:p>
          <a:p>
            <a:r>
              <a:rPr lang="en-US" sz="2400" u="sng" dirty="0" err="1" smtClean="0"/>
              <a:t>Anatomica</a:t>
            </a:r>
            <a:r>
              <a:rPr lang="en-US" sz="2400" u="sng" dirty="0" smtClean="0"/>
              <a:t>, The </a:t>
            </a:r>
            <a:r>
              <a:rPr lang="en-US" sz="2400" u="sng" dirty="0"/>
              <a:t>C</a:t>
            </a:r>
            <a:r>
              <a:rPr lang="en-US" sz="2400" u="sng" dirty="0" smtClean="0"/>
              <a:t>omplete </a:t>
            </a:r>
            <a:r>
              <a:rPr lang="en-US" sz="2400" u="sng" dirty="0"/>
              <a:t>H</a:t>
            </a:r>
            <a:r>
              <a:rPr lang="en-US" sz="2400" u="sng" dirty="0" smtClean="0"/>
              <a:t>ome </a:t>
            </a:r>
            <a:r>
              <a:rPr lang="en-US" sz="2400" u="sng" dirty="0"/>
              <a:t>M</a:t>
            </a:r>
            <a:r>
              <a:rPr lang="en-US" sz="2400" u="sng" dirty="0" smtClean="0"/>
              <a:t>edical </a:t>
            </a:r>
            <a:r>
              <a:rPr lang="en-US" sz="2400" u="sng" dirty="0"/>
              <a:t>R</a:t>
            </a:r>
            <a:r>
              <a:rPr lang="en-US" sz="2400" u="sng" dirty="0" smtClean="0"/>
              <a:t>eference</a:t>
            </a:r>
            <a:r>
              <a:rPr lang="en-US" sz="2400" dirty="0" smtClean="0"/>
              <a:t>, Global Book Publishing</a:t>
            </a:r>
          </a:p>
          <a:p>
            <a:r>
              <a:rPr lang="en-US" sz="2400" u="sng" dirty="0" smtClean="0"/>
              <a:t>Emergency Care &amp; </a:t>
            </a:r>
            <a:r>
              <a:rPr lang="en-US" sz="2400" u="sng" dirty="0"/>
              <a:t>T</a:t>
            </a:r>
            <a:r>
              <a:rPr lang="en-US" sz="2400" u="sng" dirty="0" smtClean="0"/>
              <a:t>ransport of the Sick &amp; Injured</a:t>
            </a:r>
            <a:r>
              <a:rPr lang="en-US" sz="2400" dirty="0"/>
              <a:t>,</a:t>
            </a:r>
            <a:r>
              <a:rPr lang="en-US" sz="2400" dirty="0" smtClean="0"/>
              <a:t>  AAOS. 9</a:t>
            </a:r>
            <a:r>
              <a:rPr lang="en-US" sz="2400" baseline="30000" dirty="0" smtClean="0"/>
              <a:t>th</a:t>
            </a:r>
            <a:r>
              <a:rPr lang="en-US" sz="2400" dirty="0" smtClean="0"/>
              <a:t> Edition. </a:t>
            </a:r>
          </a:p>
          <a:p>
            <a:pPr lvl="1"/>
            <a:endParaRPr lang="en-US" sz="2000" dirty="0" smtClean="0"/>
          </a:p>
          <a:p>
            <a:pPr lvl="1"/>
            <a:endParaRPr lang="en-US" sz="2000" dirty="0"/>
          </a:p>
          <a:p>
            <a:pPr lvl="1"/>
            <a:endParaRPr lang="en-US" sz="2000" dirty="0" smtClean="0"/>
          </a:p>
        </p:txBody>
      </p:sp>
    </p:spTree>
    <p:extLst>
      <p:ext uri="{BB962C8B-B14F-4D97-AF65-F5344CB8AC3E}">
        <p14:creationId xmlns:p14="http://schemas.microsoft.com/office/powerpoint/2010/main" val="39588289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05400"/>
            <a:ext cx="7391400" cy="914400"/>
          </a:xfrm>
        </p:spPr>
        <p:txBody>
          <a:bodyPr/>
          <a:lstStyle/>
          <a:p>
            <a:pPr algn="ctr"/>
            <a:r>
              <a:rPr lang="en-US" dirty="0" smtClean="0"/>
              <a:t>Aleta Fantoni EMT </a:t>
            </a:r>
            <a:endParaRPr lang="en-US" dirty="0"/>
          </a:p>
        </p:txBody>
      </p:sp>
      <p:pic>
        <p:nvPicPr>
          <p:cNvPr id="1026" name="Picture 2" descr="https://scontent.fsnc1-1.fna.fbcdn.net/hphotos-xap1/v/t1.0-9/599487_807303305979_107872182_n.jpg?oh=079561879ad4b7d7627d8261cdb0d90b&amp;oe=56CBF87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152400"/>
            <a:ext cx="44958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35896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Systems of the Body </a:t>
            </a:r>
            <a:endParaRPr lang="en-US" dirty="0"/>
          </a:p>
        </p:txBody>
      </p:sp>
      <p:pic>
        <p:nvPicPr>
          <p:cNvPr id="3074" name="Picture 2" descr="http://isps8science.files.wordpress.com/2010/08/human-body-system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5391" y="1828800"/>
            <a:ext cx="5406618" cy="40120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22308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995362" y="76200"/>
            <a:ext cx="7391400" cy="914400"/>
          </a:xfrm>
        </p:spPr>
        <p:txBody>
          <a:bodyPr/>
          <a:lstStyle/>
          <a:p>
            <a:pPr algn="ctr"/>
            <a:r>
              <a:rPr lang="en-US" sz="3600" dirty="0" smtClean="0"/>
              <a:t>Systems of the Body </a:t>
            </a:r>
            <a:endParaRPr lang="en-US" sz="3600" dirty="0"/>
          </a:p>
        </p:txBody>
      </p:sp>
      <p:sp>
        <p:nvSpPr>
          <p:cNvPr id="6149" name="Rectangle 5"/>
          <p:cNvSpPr>
            <a:spLocks noGrp="1" noChangeArrowheads="1"/>
          </p:cNvSpPr>
          <p:nvPr>
            <p:ph idx="1"/>
          </p:nvPr>
        </p:nvSpPr>
        <p:spPr>
          <a:xfrm>
            <a:off x="561116" y="5486400"/>
            <a:ext cx="7849715" cy="1330410"/>
          </a:xfrm>
        </p:spPr>
        <p:txBody>
          <a:bodyPr numCol="1"/>
          <a:lstStyle/>
          <a:p>
            <a:pPr marL="0" indent="0" algn="r">
              <a:buNone/>
            </a:pPr>
            <a:r>
              <a:rPr lang="en-US" sz="1800" dirty="0" smtClean="0"/>
              <a:t>THINGS TO NOTE:</a:t>
            </a:r>
          </a:p>
          <a:p>
            <a:pPr marL="0" indent="0" algn="r">
              <a:buNone/>
            </a:pPr>
            <a:r>
              <a:rPr lang="en-US" sz="1800" dirty="0" smtClean="0"/>
              <a:t>** EMD manual combines the muscular and skeleton system**</a:t>
            </a:r>
          </a:p>
          <a:p>
            <a:pPr marL="0" indent="0" algn="r">
              <a:buNone/>
            </a:pPr>
            <a:r>
              <a:rPr lang="en-US" sz="1800" dirty="0" smtClean="0"/>
              <a:t>***Endocrine system is not listed.***</a:t>
            </a:r>
          </a:p>
          <a:p>
            <a:pPr algn="r"/>
            <a:endParaRPr lang="en-US" sz="1800" dirty="0" smtClean="0"/>
          </a:p>
        </p:txBody>
      </p:sp>
      <p:pic>
        <p:nvPicPr>
          <p:cNvPr id="1030" name="Picture 6" descr="http://4.bp.blogspot.com/-rs10IjKUNbc/T5-ruHrfENI/AAAAAAAAAjg/DIoY5Uph8N4/s1600/dwa5-organ-systems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827" y="990599"/>
            <a:ext cx="7434004" cy="44653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378" y="168104"/>
            <a:ext cx="8077200" cy="914400"/>
          </a:xfrm>
        </p:spPr>
        <p:txBody>
          <a:bodyPr/>
          <a:lstStyle/>
          <a:p>
            <a:pPr algn="ctr"/>
            <a:r>
              <a:rPr lang="en-US" sz="3600" dirty="0" smtClean="0"/>
              <a:t>Systems of the Body (Cont.)</a:t>
            </a:r>
            <a:endParaRPr lang="en-US" sz="3600" dirty="0"/>
          </a:p>
        </p:txBody>
      </p:sp>
      <p:sp>
        <p:nvSpPr>
          <p:cNvPr id="3" name="Content Placeholder 2"/>
          <p:cNvSpPr>
            <a:spLocks noGrp="1"/>
          </p:cNvSpPr>
          <p:nvPr>
            <p:ph sz="half" idx="1"/>
          </p:nvPr>
        </p:nvSpPr>
        <p:spPr>
          <a:xfrm>
            <a:off x="446903" y="5486400"/>
            <a:ext cx="8083378" cy="1295400"/>
          </a:xfrm>
        </p:spPr>
        <p:txBody>
          <a:bodyPr/>
          <a:lstStyle/>
          <a:p>
            <a:pPr marL="0" indent="0" algn="r">
              <a:buNone/>
            </a:pPr>
            <a:r>
              <a:rPr lang="en-US" sz="1800" dirty="0" smtClean="0"/>
              <a:t>THINGS TO NOTE:</a:t>
            </a:r>
          </a:p>
          <a:p>
            <a:pPr marL="0" indent="0" algn="r">
              <a:buNone/>
            </a:pPr>
            <a:r>
              <a:rPr lang="en-US" sz="1800" dirty="0" smtClean="0"/>
              <a:t>**Lymphatic system is not listed**</a:t>
            </a:r>
          </a:p>
          <a:p>
            <a:pPr marL="0" indent="0" algn="r">
              <a:buNone/>
            </a:pPr>
            <a:r>
              <a:rPr lang="en-US" sz="1800" dirty="0" smtClean="0"/>
              <a:t>***Urinary and Reproductive systems are listed as “</a:t>
            </a:r>
            <a:r>
              <a:rPr lang="en-US" sz="1800" dirty="0" err="1" smtClean="0"/>
              <a:t>Genito</a:t>
            </a:r>
            <a:r>
              <a:rPr lang="en-US" sz="1800" dirty="0" smtClean="0"/>
              <a:t>-Urinary”***</a:t>
            </a:r>
          </a:p>
        </p:txBody>
      </p:sp>
      <p:pic>
        <p:nvPicPr>
          <p:cNvPr id="4098" name="Picture 2" descr="http://aarcaro.files.wordpress.com/2011/01/dwa5-organ-systems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006" y="1082504"/>
            <a:ext cx="7229943" cy="4251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10621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Integumentary System</a:t>
            </a:r>
            <a:endParaRPr lang="en-US" dirty="0"/>
          </a:p>
        </p:txBody>
      </p:sp>
      <p:sp>
        <p:nvSpPr>
          <p:cNvPr id="3" name="Content Placeholder 2"/>
          <p:cNvSpPr>
            <a:spLocks noGrp="1"/>
          </p:cNvSpPr>
          <p:nvPr>
            <p:ph sz="half" idx="1"/>
          </p:nvPr>
        </p:nvSpPr>
        <p:spPr>
          <a:xfrm>
            <a:off x="723900" y="1539593"/>
            <a:ext cx="7543800" cy="990600"/>
          </a:xfrm>
        </p:spPr>
        <p:txBody>
          <a:bodyPr/>
          <a:lstStyle/>
          <a:p>
            <a:pPr marL="0" indent="0" algn="ctr">
              <a:buNone/>
            </a:pPr>
            <a:r>
              <a:rPr lang="en-US" dirty="0" smtClean="0"/>
              <a:t>What’s Involved- Skin, Hair &amp; Nails</a:t>
            </a:r>
          </a:p>
        </p:txBody>
      </p:sp>
      <p:pic>
        <p:nvPicPr>
          <p:cNvPr id="6" name="Content Placeholder 5"/>
          <p:cNvPicPr>
            <a:picLocks noGrp="1" noChangeAspect="1"/>
          </p:cNvPicPr>
          <p:nvPr>
            <p:ph sz="half" idx="2"/>
          </p:nvPr>
        </p:nvPicPr>
        <p:blipFill rotWithShape="1">
          <a:blip r:embed="rId3"/>
          <a:srcRect l="21740" t="11017" r="19480" b="9322"/>
          <a:stretch/>
        </p:blipFill>
        <p:spPr>
          <a:xfrm rot="16200000">
            <a:off x="5145281" y="1595331"/>
            <a:ext cx="2551669" cy="461263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228600" y="2145882"/>
            <a:ext cx="3429000" cy="3170099"/>
          </a:xfrm>
          <a:prstGeom prst="rect">
            <a:avLst/>
          </a:prstGeom>
          <a:noFill/>
          <a:ln>
            <a:noFill/>
          </a:ln>
        </p:spPr>
        <p:txBody>
          <a:bodyPr wrap="square" rtlCol="0">
            <a:spAutoFit/>
          </a:bodyPr>
          <a:lstStyle/>
          <a:p>
            <a:pPr algn="ctr"/>
            <a:endParaRPr lang="en-US" sz="2400" dirty="0" smtClean="0">
              <a:solidFill>
                <a:schemeClr val="accent2">
                  <a:lumMod val="75000"/>
                </a:schemeClr>
              </a:solidFill>
            </a:endParaRPr>
          </a:p>
          <a:p>
            <a:pPr algn="ctr"/>
            <a:r>
              <a:rPr lang="en-US" sz="2800" dirty="0" smtClean="0">
                <a:solidFill>
                  <a:schemeClr val="accent2">
                    <a:lumMod val="75000"/>
                  </a:schemeClr>
                </a:solidFill>
              </a:rPr>
              <a:t>Its </a:t>
            </a:r>
            <a:r>
              <a:rPr lang="en-US" sz="2800" dirty="0">
                <a:solidFill>
                  <a:schemeClr val="accent2">
                    <a:lumMod val="75000"/>
                  </a:schemeClr>
                </a:solidFill>
              </a:rPr>
              <a:t>F</a:t>
            </a:r>
            <a:r>
              <a:rPr lang="en-US" sz="2800" dirty="0" smtClean="0">
                <a:solidFill>
                  <a:schemeClr val="accent2">
                    <a:lumMod val="75000"/>
                  </a:schemeClr>
                </a:solidFill>
              </a:rPr>
              <a:t>unction-</a:t>
            </a:r>
          </a:p>
          <a:p>
            <a:pPr algn="ctr"/>
            <a:endParaRPr lang="en-US" sz="2800" dirty="0" smtClean="0">
              <a:solidFill>
                <a:schemeClr val="accent2">
                  <a:lumMod val="75000"/>
                </a:schemeClr>
              </a:solidFill>
            </a:endParaRPr>
          </a:p>
          <a:p>
            <a:pPr algn="ctr"/>
            <a:r>
              <a:rPr lang="en-US" sz="2000" dirty="0" smtClean="0">
                <a:solidFill>
                  <a:schemeClr val="accent2">
                    <a:lumMod val="75000"/>
                  </a:schemeClr>
                </a:solidFill>
              </a:rPr>
              <a:t>As the largest organ of the body (12-15% of your body weight) it protects everything internal, maintains temperature, creates a water tight barrier. </a:t>
            </a:r>
            <a:endParaRPr lang="en-US" sz="2000" dirty="0">
              <a:solidFill>
                <a:schemeClr val="accent2">
                  <a:lumMod val="75000"/>
                </a:schemeClr>
              </a:solidFill>
            </a:endParaRPr>
          </a:p>
        </p:txBody>
      </p:sp>
    </p:spTree>
    <p:extLst>
      <p:ext uri="{BB962C8B-B14F-4D97-AF65-F5344CB8AC3E}">
        <p14:creationId xmlns:p14="http://schemas.microsoft.com/office/powerpoint/2010/main" val="375308087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077200" cy="533400"/>
          </a:xfrm>
        </p:spPr>
        <p:txBody>
          <a:bodyPr/>
          <a:lstStyle/>
          <a:p>
            <a:pPr algn="ctr"/>
            <a:r>
              <a:rPr lang="en-US" sz="3600" dirty="0" smtClean="0"/>
              <a:t>Muscular System</a:t>
            </a:r>
            <a:endParaRPr lang="en-US" sz="3600" dirty="0"/>
          </a:p>
        </p:txBody>
      </p:sp>
      <p:sp>
        <p:nvSpPr>
          <p:cNvPr id="4" name="Content Placeholder 3"/>
          <p:cNvSpPr>
            <a:spLocks noGrp="1"/>
          </p:cNvSpPr>
          <p:nvPr>
            <p:ph sz="half" idx="2"/>
          </p:nvPr>
        </p:nvSpPr>
        <p:spPr>
          <a:xfrm>
            <a:off x="3276600" y="1676400"/>
            <a:ext cx="2783541" cy="2286000"/>
          </a:xfrm>
        </p:spPr>
        <p:txBody>
          <a:bodyPr/>
          <a:lstStyle/>
          <a:p>
            <a:pPr marL="0" indent="0" algn="ctr">
              <a:buNone/>
            </a:pPr>
            <a:r>
              <a:rPr lang="en-US" sz="2400" dirty="0" smtClean="0"/>
              <a:t>Its Function- </a:t>
            </a:r>
          </a:p>
          <a:p>
            <a:pPr marL="0" indent="0" algn="ctr">
              <a:buNone/>
            </a:pPr>
            <a:r>
              <a:rPr lang="en-US" sz="1800" dirty="0" smtClean="0"/>
              <a:t>Provide movement, maintain posture &amp; circulate blood throughout the body (perfusion).</a:t>
            </a:r>
          </a:p>
        </p:txBody>
      </p:sp>
      <p:sp>
        <p:nvSpPr>
          <p:cNvPr id="6" name="AutoShape 2" descr="Displaying IMG_158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isplaying IMG_1587.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isplaying IMG_1587.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457200" y="762000"/>
            <a:ext cx="8077200" cy="738664"/>
          </a:xfrm>
          <a:prstGeom prst="rect">
            <a:avLst/>
          </a:prstGeom>
          <a:noFill/>
        </p:spPr>
        <p:txBody>
          <a:bodyPr wrap="square" rtlCol="0">
            <a:spAutoFit/>
          </a:bodyPr>
          <a:lstStyle/>
          <a:p>
            <a:pPr algn="ctr"/>
            <a:r>
              <a:rPr lang="en-US" sz="2400" dirty="0" smtClean="0"/>
              <a:t>What’s Involved:  Smooth, Skeleton and Cardiac Muscles</a:t>
            </a:r>
          </a:p>
          <a:p>
            <a:pPr algn="ctr"/>
            <a:r>
              <a:rPr lang="en-US" dirty="0"/>
              <a:t>	</a:t>
            </a:r>
          </a:p>
        </p:txBody>
      </p:sp>
      <p:pic>
        <p:nvPicPr>
          <p:cNvPr id="14" name="Picture 13"/>
          <p:cNvPicPr/>
          <p:nvPr/>
        </p:nvPicPr>
        <p:blipFill rotWithShape="1">
          <a:blip r:embed="rId3"/>
          <a:srcRect l="29084" t="15517" r="54844" b="19614"/>
          <a:stretch/>
        </p:blipFill>
        <p:spPr bwMode="auto">
          <a:xfrm>
            <a:off x="3657600" y="4138136"/>
            <a:ext cx="2277191" cy="23783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5" name="Picture 14"/>
          <p:cNvPicPr/>
          <p:nvPr/>
        </p:nvPicPr>
        <p:blipFill rotWithShape="1">
          <a:blip r:embed="rId3"/>
          <a:srcRect l="10021" t="15779" r="73908" b="17691"/>
          <a:stretch/>
        </p:blipFill>
        <p:spPr bwMode="auto">
          <a:xfrm>
            <a:off x="6203987" y="1797526"/>
            <a:ext cx="2590800" cy="36195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6" name="Content Placeholder 15"/>
          <p:cNvPicPr>
            <a:picLocks noGrp="1"/>
          </p:cNvPicPr>
          <p:nvPr>
            <p:ph sz="half" idx="1"/>
          </p:nvPr>
        </p:nvPicPr>
        <p:blipFill rotWithShape="1">
          <a:blip r:embed="rId4"/>
          <a:srcRect l="14904" t="10335" r="70833" b="7520"/>
          <a:stretch/>
        </p:blipFill>
        <p:spPr bwMode="auto">
          <a:xfrm>
            <a:off x="494192" y="1359376"/>
            <a:ext cx="2782407" cy="52700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07947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7" y="152400"/>
            <a:ext cx="8077200" cy="914400"/>
          </a:xfrm>
        </p:spPr>
        <p:txBody>
          <a:bodyPr/>
          <a:lstStyle/>
          <a:p>
            <a:pPr algn="ctr"/>
            <a:r>
              <a:rPr lang="en-US" dirty="0" smtClean="0"/>
              <a:t>Skeleton System</a:t>
            </a:r>
            <a:endParaRPr lang="en-US" dirty="0"/>
          </a:p>
        </p:txBody>
      </p:sp>
      <p:sp>
        <p:nvSpPr>
          <p:cNvPr id="3" name="Content Placeholder 2"/>
          <p:cNvSpPr>
            <a:spLocks noGrp="1"/>
          </p:cNvSpPr>
          <p:nvPr>
            <p:ph sz="half" idx="1"/>
          </p:nvPr>
        </p:nvSpPr>
        <p:spPr>
          <a:xfrm>
            <a:off x="459259" y="1066800"/>
            <a:ext cx="8229600" cy="685800"/>
          </a:xfrm>
        </p:spPr>
        <p:txBody>
          <a:bodyPr/>
          <a:lstStyle/>
          <a:p>
            <a:pPr marL="0" indent="0" algn="ctr">
              <a:buNone/>
            </a:pPr>
            <a:r>
              <a:rPr lang="en-US" dirty="0" smtClean="0"/>
              <a:t>What’s Involved- Bones (206 to be exact) </a:t>
            </a:r>
          </a:p>
          <a:p>
            <a:pPr marL="0" indent="0">
              <a:buNone/>
            </a:pPr>
            <a:endParaRPr lang="en-US" dirty="0"/>
          </a:p>
        </p:txBody>
      </p:sp>
      <p:sp>
        <p:nvSpPr>
          <p:cNvPr id="4" name="Content Placeholder 3"/>
          <p:cNvSpPr>
            <a:spLocks noGrp="1"/>
          </p:cNvSpPr>
          <p:nvPr>
            <p:ph sz="half" idx="2"/>
          </p:nvPr>
        </p:nvSpPr>
        <p:spPr>
          <a:xfrm>
            <a:off x="2973859" y="1730829"/>
            <a:ext cx="5331941" cy="1698171"/>
          </a:xfrm>
        </p:spPr>
        <p:txBody>
          <a:bodyPr/>
          <a:lstStyle/>
          <a:p>
            <a:pPr marL="0" indent="0">
              <a:buNone/>
            </a:pPr>
            <a:r>
              <a:rPr lang="en-US" sz="2400" dirty="0" smtClean="0"/>
              <a:t>Its Function-</a:t>
            </a:r>
          </a:p>
          <a:p>
            <a:pPr marL="0" indent="0">
              <a:buNone/>
            </a:pPr>
            <a:r>
              <a:rPr lang="en-US" sz="1900" dirty="0" smtClean="0"/>
              <a:t>Support, movement, protection, production of blood cells, and storage for the endocrine system. </a:t>
            </a:r>
            <a:endParaRPr lang="en-US" sz="1900" dirty="0"/>
          </a:p>
        </p:txBody>
      </p:sp>
      <p:pic>
        <p:nvPicPr>
          <p:cNvPr id="5" name="Picture 4"/>
          <p:cNvPicPr>
            <a:picLocks noChangeAspect="1"/>
          </p:cNvPicPr>
          <p:nvPr/>
        </p:nvPicPr>
        <p:blipFill>
          <a:blip r:embed="rId3"/>
          <a:stretch>
            <a:fillRect/>
          </a:stretch>
        </p:blipFill>
        <p:spPr>
          <a:xfrm>
            <a:off x="287809" y="1752600"/>
            <a:ext cx="2514600" cy="478212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3657600" y="3581400"/>
            <a:ext cx="3733800" cy="2800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77084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l="26427" t="23673" r="44889" b="34228"/>
          <a:stretch/>
        </p:blipFill>
        <p:spPr bwMode="auto">
          <a:xfrm>
            <a:off x="1676400" y="381000"/>
            <a:ext cx="6115050" cy="302895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3" name="Picture 2"/>
          <p:cNvPicPr/>
          <p:nvPr/>
        </p:nvPicPr>
        <p:blipFill rotWithShape="1">
          <a:blip r:embed="rId4"/>
          <a:srcRect l="42350" t="20387" r="44582" b="36251"/>
          <a:stretch/>
        </p:blipFill>
        <p:spPr bwMode="auto">
          <a:xfrm>
            <a:off x="5715000" y="3581400"/>
            <a:ext cx="2780665" cy="311467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4" name="Picture 3"/>
          <p:cNvPicPr/>
          <p:nvPr/>
        </p:nvPicPr>
        <p:blipFill rotWithShape="1">
          <a:blip r:embed="rId5"/>
          <a:srcRect l="27651" t="23492" r="44064" b="30370"/>
          <a:stretch/>
        </p:blipFill>
        <p:spPr bwMode="auto">
          <a:xfrm>
            <a:off x="653143" y="3838574"/>
            <a:ext cx="4723130" cy="26003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300282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06256168">
  <a:themeElements>
    <a:clrScheme name="Training Presentation">
      <a:dk1>
        <a:srgbClr val="000000"/>
      </a:dk1>
      <a:lt1>
        <a:srgbClr val="FFFFFF"/>
      </a:lt1>
      <a:dk2>
        <a:srgbClr val="000000"/>
      </a:dk2>
      <a:lt2>
        <a:srgbClr val="808080"/>
      </a:lt2>
      <a:accent1>
        <a:srgbClr val="A6D1D0"/>
      </a:accent1>
      <a:accent2>
        <a:srgbClr val="284C6A"/>
      </a:accent2>
      <a:accent3>
        <a:srgbClr val="FFFF99"/>
      </a:accent3>
      <a:accent4>
        <a:srgbClr val="FFCC99"/>
      </a:accent4>
      <a:accent5>
        <a:srgbClr val="AAE2CA"/>
      </a:accent5>
      <a:accent6>
        <a:srgbClr val="2D2DB9"/>
      </a:accent6>
      <a:hlink>
        <a:srgbClr val="CCCCFF"/>
      </a:hlink>
      <a:folHlink>
        <a:srgbClr val="B2B2B2"/>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DCA1983-AE1E-48BE-8FC2-9B84073035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Employee training presentation</Template>
  <TotalTime>1620</TotalTime>
  <Words>2785</Words>
  <Application>Microsoft Office PowerPoint</Application>
  <PresentationFormat>On-screen Show (4:3)</PresentationFormat>
  <Paragraphs>348</Paragraphs>
  <Slides>29</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Times New Roman</vt:lpstr>
      <vt:lpstr>Trebuchet MS</vt:lpstr>
      <vt:lpstr>06256168</vt:lpstr>
      <vt:lpstr>EMD COLORADO</vt:lpstr>
      <vt:lpstr>Introduction </vt:lpstr>
      <vt:lpstr>Systems of the Body </vt:lpstr>
      <vt:lpstr>Systems of the Body </vt:lpstr>
      <vt:lpstr>Systems of the Body (Cont.)</vt:lpstr>
      <vt:lpstr>Integumentary System</vt:lpstr>
      <vt:lpstr>Muscular System</vt:lpstr>
      <vt:lpstr>Skeleton System</vt:lpstr>
      <vt:lpstr>PowerPoint Presentation</vt:lpstr>
      <vt:lpstr>Nervous System</vt:lpstr>
      <vt:lpstr>PowerPoint Presentation</vt:lpstr>
      <vt:lpstr>Circulatory System </vt:lpstr>
      <vt:lpstr>PowerPoint Presentation</vt:lpstr>
      <vt:lpstr>Blood Thinners/Anticoagulants</vt:lpstr>
      <vt:lpstr>Respiratory System</vt:lpstr>
      <vt:lpstr>PowerPoint Presentation</vt:lpstr>
      <vt:lpstr>Digestive System</vt:lpstr>
      <vt:lpstr> Endocrine System </vt:lpstr>
      <vt:lpstr>Level of Consciousness</vt:lpstr>
      <vt:lpstr>SHOCK!!!</vt:lpstr>
      <vt:lpstr>What is shock?</vt:lpstr>
      <vt:lpstr>What Causes the Human Body to go into Shock?</vt:lpstr>
      <vt:lpstr>What are the different types of Shock?</vt:lpstr>
      <vt:lpstr>What Does SHOCK Do to the Body (Cont.)?</vt:lpstr>
      <vt:lpstr>What Does SHOCK Do to the Body (Cont.)?</vt:lpstr>
      <vt:lpstr>Signs &amp; Symptoms of Shock</vt:lpstr>
      <vt:lpstr>How to treat for Shock</vt:lpstr>
      <vt:lpstr>RESOURCES</vt:lpstr>
      <vt:lpstr>Aleta Fantoni EMT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EMD COLORADO</dc:title>
  <dc:creator>Aleta Fantoni</dc:creator>
  <cp:keywords/>
  <cp:lastModifiedBy>Aleta Fantoni</cp:lastModifiedBy>
  <cp:revision>95</cp:revision>
  <cp:lastPrinted>2015-09-27T06:08:39Z</cp:lastPrinted>
  <dcterms:created xsi:type="dcterms:W3CDTF">2015-09-12T23:49:45Z</dcterms:created>
  <dcterms:modified xsi:type="dcterms:W3CDTF">2015-10-09T01:31:33Z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TC062561681033</vt:lpwstr>
  </property>
</Properties>
</file>